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02.12.2010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02.12.2010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2844" y="1714488"/>
            <a:ext cx="8458200" cy="1785950"/>
          </a:xfrm>
        </p:spPr>
        <p:txBody>
          <a:bodyPr>
            <a:normAutofit fontScale="70000" lnSpcReduction="20000"/>
          </a:bodyPr>
          <a:lstStyle/>
          <a:p>
            <a:pPr algn="ctr"/>
            <a:r>
              <a:rPr lang="ru-RU" sz="5100" i="1" u="sng" dirty="0" err="1" smtClean="0">
                <a:solidFill>
                  <a:srgbClr val="FF0000"/>
                </a:solidFill>
              </a:rPr>
              <a:t>Салт</a:t>
            </a:r>
            <a:r>
              <a:rPr lang="en-US" sz="5100" i="1" u="sng" dirty="0" smtClean="0">
                <a:solidFill>
                  <a:srgbClr val="FF0000"/>
                </a:solidFill>
              </a:rPr>
              <a:t>-</a:t>
            </a:r>
            <a:r>
              <a:rPr lang="kk-KZ" sz="5100" i="1" u="sng" dirty="0" smtClean="0">
                <a:solidFill>
                  <a:srgbClr val="FF0000"/>
                </a:solidFill>
              </a:rPr>
              <a:t>дәстүрлер түрлері                </a:t>
            </a:r>
          </a:p>
          <a:p>
            <a:pPr algn="ctr"/>
            <a:r>
              <a:rPr lang="kk-KZ" sz="5100" i="1" u="sng" dirty="0" smtClean="0">
                <a:solidFill>
                  <a:srgbClr val="FF0000"/>
                </a:solidFill>
              </a:rPr>
              <a:t>ЖӘНЕ </a:t>
            </a:r>
          </a:p>
          <a:p>
            <a:pPr algn="ctr"/>
            <a:r>
              <a:rPr lang="kk-KZ" sz="5100" i="1" u="sng" dirty="0" smtClean="0">
                <a:solidFill>
                  <a:srgbClr val="FF0000"/>
                </a:solidFill>
              </a:rPr>
              <a:t>ҚАСИЕТТІ САНДАР</a:t>
            </a:r>
            <a:r>
              <a:rPr lang="ru-RU" sz="2800" i="1" u="sng" dirty="0" smtClean="0">
                <a:solidFill>
                  <a:srgbClr val="FF0000"/>
                </a:solidFill>
              </a:rPr>
              <a:t>	</a:t>
            </a:r>
            <a:endParaRPr lang="ru-RU" sz="2800" i="1" u="sng" dirty="0">
              <a:solidFill>
                <a:srgbClr val="FF0000"/>
              </a:solidFill>
            </a:endParaRPr>
          </a:p>
        </p:txBody>
      </p:sp>
      <p:pic>
        <p:nvPicPr>
          <p:cNvPr id="4" name="Picture 11" descr="j0282740"/>
          <p:cNvPicPr>
            <a:picLocks noChangeAspect="1" noChangeArrowheads="1" noCrop="1"/>
          </p:cNvPicPr>
          <p:nvPr/>
        </p:nvPicPr>
        <p:blipFill>
          <a:blip r:embed="rId2" cstate="print"/>
          <a:srcRect/>
          <a:stretch>
            <a:fillRect/>
          </a:stretch>
        </p:blipFill>
        <p:spPr bwMode="auto">
          <a:xfrm>
            <a:off x="3571868" y="500042"/>
            <a:ext cx="1217613" cy="1217613"/>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a:t>
            </a:r>
            <a:r>
              <a:rPr lang="kk-KZ" dirty="0" smtClean="0">
                <a:solidFill>
                  <a:srgbClr val="FF0000"/>
                </a:solidFill>
              </a:rPr>
              <a:t>Қырық</a:t>
            </a:r>
            <a:endParaRPr lang="ru-RU" dirty="0">
              <a:solidFill>
                <a:srgbClr val="FF0000"/>
              </a:solidFill>
            </a:endParaRPr>
          </a:p>
        </p:txBody>
      </p:sp>
      <p:sp>
        <p:nvSpPr>
          <p:cNvPr id="3073" name="Rectangle 1"/>
          <p:cNvSpPr>
            <a:spLocks noChangeArrowheads="1"/>
          </p:cNvSpPr>
          <p:nvPr/>
        </p:nvSpPr>
        <p:spPr bwMode="auto">
          <a:xfrm>
            <a:off x="214282" y="1381298"/>
            <a:ext cx="842968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Халқымыздың қасиет тұтатын тағы </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да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бір</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саны -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қырық</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Нәрестенің мойны</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бекіп</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қырық күн толғанда "Қырықынан шығару" деген</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ырымы</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бар.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Өлген адамның "Қырқын </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беру"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дәстүрі </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де бар.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Халқымыз келген</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қонақты "Қырықтың  бірі</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қыдыр" деп</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қарсы алу</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т.б.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сенімдер</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ырымдар</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 </a:t>
            </a:r>
            <a:r>
              <a:rPr kumimoji="0" lang="ru-RU" sz="2400" b="0" i="0" u="none" strike="noStrike" cap="none" normalizeH="0" baseline="0" dirty="0" err="1" smtClean="0">
                <a:ln>
                  <a:noFill/>
                </a:ln>
                <a:solidFill>
                  <a:srgbClr val="FF0000"/>
                </a:solidFill>
                <a:effectLst/>
                <a:latin typeface="Arial" pitchFamily="34" charset="0"/>
                <a:ea typeface="Times New Roman" pitchFamily="18" charset="0"/>
              </a:rPr>
              <a:t>"қырық" сөзімен байланысты</a:t>
            </a:r>
            <a:r>
              <a:rPr kumimoji="0" lang="ru-RU" sz="2400" b="0" i="0" u="none" strike="noStrike" cap="none" normalizeH="0" baseline="0" dirty="0" smtClean="0">
                <a:ln>
                  <a:noFill/>
                </a:ln>
                <a:solidFill>
                  <a:srgbClr val="FF0000"/>
                </a:solidFill>
                <a:effectLst/>
                <a:latin typeface="Arial" pitchFamily="34" charset="0"/>
                <a:ea typeface="Times New Roman" pitchFamily="18" charset="0"/>
              </a:rPr>
              <a:t>.</a:t>
            </a:r>
            <a:endParaRPr kumimoji="0" lang="ru-RU" sz="2400" b="0" i="0" u="none" strike="noStrike" cap="none" normalizeH="0" baseline="0" dirty="0" smtClean="0">
              <a:ln>
                <a:noFill/>
              </a:ln>
              <a:solidFill>
                <a:srgbClr val="FF0000"/>
              </a:solidFill>
              <a:effectLst/>
              <a:latin typeface="Arial" pitchFamily="34" charset="0"/>
            </a:endParaRPr>
          </a:p>
        </p:txBody>
      </p:sp>
      <p:pic>
        <p:nvPicPr>
          <p:cNvPr id="4" name="Picture 10" descr="j0282747"/>
          <p:cNvPicPr>
            <a:picLocks noChangeAspect="1" noChangeArrowheads="1" noCrop="1"/>
          </p:cNvPicPr>
          <p:nvPr/>
        </p:nvPicPr>
        <p:blipFill>
          <a:blip r:embed="rId2" cstate="print"/>
          <a:srcRect/>
          <a:stretch>
            <a:fillRect/>
          </a:stretch>
        </p:blipFill>
        <p:spPr bwMode="auto">
          <a:xfrm>
            <a:off x="7500958" y="5286388"/>
            <a:ext cx="1093788" cy="1211263"/>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Салт</a:t>
            </a:r>
            <a:r>
              <a:rPr lang="en-US" dirty="0" smtClean="0"/>
              <a:t>-</a:t>
            </a:r>
            <a:r>
              <a:rPr lang="kk-KZ" dirty="0" smtClean="0"/>
              <a:t>дәстүр деген не?</a:t>
            </a:r>
            <a:endParaRPr lang="ru-RU" dirty="0"/>
          </a:p>
        </p:txBody>
      </p:sp>
      <p:sp>
        <p:nvSpPr>
          <p:cNvPr id="3" name="Прямоугольник 2"/>
          <p:cNvSpPr/>
          <p:nvPr/>
        </p:nvSpPr>
        <p:spPr>
          <a:xfrm>
            <a:off x="3286116" y="1285860"/>
            <a:ext cx="5500726" cy="4524315"/>
          </a:xfrm>
          <a:prstGeom prst="rect">
            <a:avLst/>
          </a:prstGeom>
        </p:spPr>
        <p:txBody>
          <a:bodyPr wrap="square">
            <a:spAutoFit/>
          </a:bodyPr>
          <a:lstStyle/>
          <a:p>
            <a:pPr algn="ctr"/>
            <a:r>
              <a:rPr lang="ru-RU" b="1" i="1" dirty="0" err="1" smtClean="0"/>
              <a:t>Салт</a:t>
            </a:r>
            <a:r>
              <a:rPr lang="ru-RU" b="1" dirty="0" smtClean="0"/>
              <a:t> </a:t>
            </a:r>
            <a:r>
              <a:rPr lang="ru-RU" dirty="0" smtClean="0"/>
              <a:t>– </a:t>
            </a:r>
            <a:r>
              <a:rPr lang="ru-RU" dirty="0" err="1" smtClean="0"/>
              <a:t>кәсіпке, сенімге</a:t>
            </a:r>
            <a:r>
              <a:rPr lang="ru-RU" dirty="0" smtClean="0"/>
              <a:t>, </a:t>
            </a:r>
            <a:r>
              <a:rPr lang="ru-RU" dirty="0" err="1" smtClean="0"/>
              <a:t>тіршілікке</a:t>
            </a:r>
            <a:r>
              <a:rPr lang="ru-RU" dirty="0" smtClean="0"/>
              <a:t> </a:t>
            </a:r>
            <a:r>
              <a:rPr lang="ru-RU" dirty="0" err="1" smtClean="0"/>
              <a:t>байланысты</a:t>
            </a:r>
            <a:r>
              <a:rPr lang="ru-RU" dirty="0" smtClean="0"/>
              <a:t> </a:t>
            </a:r>
            <a:r>
              <a:rPr lang="ru-RU" dirty="0" err="1" smtClean="0"/>
              <a:t>әдет-ғұрып, дәстүр.</a:t>
            </a:r>
            <a:r>
              <a:rPr lang="ru-RU" dirty="0" smtClean="0"/>
              <a:t> </a:t>
            </a:r>
            <a:r>
              <a:rPr lang="ru-RU" dirty="0" err="1" smtClean="0"/>
              <a:t>Ол</a:t>
            </a:r>
            <a:r>
              <a:rPr lang="ru-RU" dirty="0" smtClean="0"/>
              <a:t> </a:t>
            </a:r>
            <a:r>
              <a:rPr lang="ru-RU" dirty="0" err="1" smtClean="0"/>
              <a:t>ұрпақтан-ұрпаққа ауысып</a:t>
            </a:r>
            <a:r>
              <a:rPr lang="ru-RU" dirty="0" smtClean="0"/>
              <a:t> </a:t>
            </a:r>
            <a:r>
              <a:rPr lang="ru-RU" dirty="0" err="1" smtClean="0"/>
              <a:t>отырады</a:t>
            </a:r>
            <a:r>
              <a:rPr lang="ru-RU" dirty="0" smtClean="0"/>
              <a:t>. </a:t>
            </a:r>
            <a:r>
              <a:rPr lang="ru-RU" dirty="0" err="1" smtClean="0"/>
              <a:t>Уақыт өткен сайын</a:t>
            </a:r>
            <a:r>
              <a:rPr lang="ru-RU" dirty="0" smtClean="0"/>
              <a:t> </a:t>
            </a:r>
            <a:r>
              <a:rPr lang="ru-RU" dirty="0" err="1" smtClean="0"/>
              <a:t>салтқа өзгеріс еніп</a:t>
            </a:r>
            <a:r>
              <a:rPr lang="ru-RU" dirty="0" smtClean="0"/>
              <a:t>, </a:t>
            </a:r>
            <a:r>
              <a:rPr lang="ru-RU" dirty="0" err="1" smtClean="0"/>
              <a:t>өзгеріп, қоғамға байланысты</a:t>
            </a:r>
            <a:r>
              <a:rPr lang="ru-RU" dirty="0" smtClean="0"/>
              <a:t> </a:t>
            </a:r>
            <a:r>
              <a:rPr lang="ru-RU" dirty="0" err="1" smtClean="0"/>
              <a:t>бейімделіп</a:t>
            </a:r>
            <a:r>
              <a:rPr lang="ru-RU" dirty="0" smtClean="0"/>
              <a:t> </a:t>
            </a:r>
            <a:r>
              <a:rPr lang="ru-RU" dirty="0" err="1" smtClean="0"/>
              <a:t>келеді</a:t>
            </a:r>
            <a:r>
              <a:rPr lang="ru-RU" dirty="0" smtClean="0"/>
              <a:t>.</a:t>
            </a:r>
          </a:p>
          <a:p>
            <a:pPr algn="ctr"/>
            <a:r>
              <a:rPr lang="ru-RU" dirty="0" err="1" smtClean="0"/>
              <a:t>Жаңа қоғамдық қатынасқа сай</a:t>
            </a:r>
            <a:r>
              <a:rPr lang="ru-RU" dirty="0" smtClean="0"/>
              <a:t> </a:t>
            </a:r>
            <a:r>
              <a:rPr lang="ru-RU" dirty="0" err="1" smtClean="0"/>
              <a:t>келмейтін</a:t>
            </a:r>
            <a:r>
              <a:rPr lang="ru-RU" dirty="0" smtClean="0"/>
              <a:t> </a:t>
            </a:r>
            <a:r>
              <a:rPr lang="ru-RU" dirty="0" err="1" smtClean="0"/>
              <a:t>дәстүрлер ығысып, өмірге қажетті жаңалары дамып</a:t>
            </a:r>
            <a:r>
              <a:rPr lang="ru-RU" dirty="0" smtClean="0"/>
              <a:t> </a:t>
            </a:r>
            <a:r>
              <a:rPr lang="ru-RU" dirty="0" err="1" smtClean="0"/>
              <a:t>отырады</a:t>
            </a:r>
            <a:r>
              <a:rPr lang="ru-RU" dirty="0" smtClean="0"/>
              <a:t>.</a:t>
            </a:r>
          </a:p>
          <a:p>
            <a:pPr algn="ctr"/>
            <a:r>
              <a:rPr lang="ru-RU" b="1" i="1" dirty="0" err="1" smtClean="0"/>
              <a:t>Дәстүр</a:t>
            </a:r>
            <a:r>
              <a:rPr lang="ru-RU" i="1" dirty="0" err="1" smtClean="0"/>
              <a:t> </a:t>
            </a:r>
            <a:r>
              <a:rPr lang="ru-RU" dirty="0" smtClean="0"/>
              <a:t>– </a:t>
            </a:r>
            <a:r>
              <a:rPr lang="ru-RU" dirty="0" err="1" smtClean="0"/>
              <a:t>ұрпақтан-ұрпаққа ауысатын</a:t>
            </a:r>
            <a:r>
              <a:rPr lang="ru-RU" dirty="0" smtClean="0"/>
              <a:t>, </a:t>
            </a:r>
            <a:r>
              <a:rPr lang="ru-RU" dirty="0" err="1" smtClean="0"/>
              <a:t>тарихи</a:t>
            </a:r>
            <a:r>
              <a:rPr lang="ru-RU" dirty="0" smtClean="0"/>
              <a:t> </a:t>
            </a:r>
            <a:r>
              <a:rPr lang="ru-RU" dirty="0" err="1" smtClean="0"/>
              <a:t>қалыптасқан нормалар</a:t>
            </a:r>
            <a:r>
              <a:rPr lang="ru-RU" dirty="0" smtClean="0"/>
              <a:t> мен </a:t>
            </a:r>
            <a:r>
              <a:rPr lang="ru-RU" dirty="0" err="1" smtClean="0"/>
              <a:t>үрдістер</a:t>
            </a:r>
            <a:r>
              <a:rPr lang="ru-RU" dirty="0" smtClean="0"/>
              <a:t>. </a:t>
            </a:r>
            <a:r>
              <a:rPr lang="ru-RU" dirty="0" err="1" smtClean="0"/>
              <a:t>Ол</a:t>
            </a:r>
            <a:r>
              <a:rPr lang="ru-RU" dirty="0" smtClean="0"/>
              <a:t> – </a:t>
            </a:r>
            <a:r>
              <a:rPr lang="ru-RU" dirty="0" err="1" smtClean="0"/>
              <a:t>қоғамдық ұйымдар </a:t>
            </a:r>
            <a:r>
              <a:rPr lang="ru-RU" dirty="0" smtClean="0"/>
              <a:t>мен </a:t>
            </a:r>
            <a:r>
              <a:rPr lang="ru-RU" dirty="0" err="1" smtClean="0"/>
              <a:t>халықтың мінез-құлқының</a:t>
            </a:r>
            <a:r>
              <a:rPr lang="ru-RU" dirty="0" smtClean="0"/>
              <a:t>, </a:t>
            </a:r>
            <a:r>
              <a:rPr lang="ru-RU" dirty="0" err="1" smtClean="0"/>
              <a:t>іс-әрекетінің рухани</a:t>
            </a:r>
            <a:r>
              <a:rPr lang="ru-RU" dirty="0" smtClean="0"/>
              <a:t> </a:t>
            </a:r>
            <a:r>
              <a:rPr lang="ru-RU" dirty="0" err="1" smtClean="0"/>
              <a:t>негізі</a:t>
            </a:r>
            <a:r>
              <a:rPr lang="ru-RU" dirty="0" smtClean="0"/>
              <a:t>. </a:t>
            </a:r>
            <a:r>
              <a:rPr lang="ru-RU" dirty="0" err="1" smtClean="0"/>
              <a:t>Дәстүр мәдениетпен тығыз байланысты</a:t>
            </a:r>
            <a:r>
              <a:rPr lang="ru-RU" dirty="0" smtClean="0"/>
              <a:t>, </a:t>
            </a:r>
            <a:r>
              <a:rPr lang="ru-RU" dirty="0" err="1" smtClean="0"/>
              <a:t>сондықтан мәдениеті дамыған </a:t>
            </a:r>
            <a:r>
              <a:rPr lang="ru-RU" dirty="0" smtClean="0"/>
              <a:t>ел </a:t>
            </a:r>
            <a:r>
              <a:rPr lang="ru-RU" dirty="0" err="1" smtClean="0"/>
              <a:t>дәстүрге </a:t>
            </a:r>
            <a:r>
              <a:rPr lang="ru-RU" dirty="0" smtClean="0"/>
              <a:t>де бай. </a:t>
            </a:r>
            <a:r>
              <a:rPr lang="ru-RU" dirty="0" err="1" smtClean="0"/>
              <a:t>Ата-ананы</a:t>
            </a:r>
            <a:r>
              <a:rPr lang="ru-RU" dirty="0" smtClean="0"/>
              <a:t> </a:t>
            </a:r>
            <a:r>
              <a:rPr lang="ru-RU" dirty="0" err="1" smtClean="0"/>
              <a:t>құрметтеу, үлкенді сыйлау</a:t>
            </a:r>
            <a:r>
              <a:rPr lang="ru-RU" dirty="0" smtClean="0"/>
              <a:t>, </a:t>
            </a:r>
            <a:r>
              <a:rPr lang="ru-RU" dirty="0" err="1" smtClean="0"/>
              <a:t>адалдық, әділеттілік, мейірімділік</a:t>
            </a:r>
            <a:r>
              <a:rPr lang="ru-RU" dirty="0" smtClean="0"/>
              <a:t> </a:t>
            </a:r>
            <a:r>
              <a:rPr lang="ru-RU" dirty="0" err="1" smtClean="0"/>
              <a:t>сезімдері</a:t>
            </a:r>
            <a:r>
              <a:rPr lang="ru-RU" dirty="0" smtClean="0"/>
              <a:t> </a:t>
            </a:r>
            <a:r>
              <a:rPr lang="ru-RU" dirty="0" err="1" smtClean="0"/>
              <a:t>озық дәстүрлерге жатады</a:t>
            </a:r>
            <a:r>
              <a:rPr lang="ru-RU" dirty="0" smtClean="0"/>
              <a:t>.</a:t>
            </a:r>
            <a:endParaRPr lang="ru-RU" dirty="0"/>
          </a:p>
        </p:txBody>
      </p:sp>
      <p:pic>
        <p:nvPicPr>
          <p:cNvPr id="4" name="Picture 27"/>
          <p:cNvPicPr>
            <a:picLocks noChangeAspect="1" noChangeArrowheads="1"/>
          </p:cNvPicPr>
          <p:nvPr/>
        </p:nvPicPr>
        <p:blipFill>
          <a:blip r:embed="rId2" cstate="print"/>
          <a:srcRect/>
          <a:stretch>
            <a:fillRect/>
          </a:stretch>
        </p:blipFill>
        <p:spPr>
          <a:xfrm>
            <a:off x="928662" y="2214554"/>
            <a:ext cx="1878013" cy="2286000"/>
          </a:xfrm>
          <a:prstGeom prst="rect">
            <a:avLst/>
          </a:prstGeom>
          <a:noFill/>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		Қырқынан  шығару</a:t>
            </a:r>
            <a:r>
              <a:rPr lang="ru-RU" dirty="0" smtClean="0"/>
              <a:t/>
            </a:r>
            <a:br>
              <a:rPr lang="ru-RU" dirty="0" smtClean="0"/>
            </a:br>
            <a:endParaRPr lang="ru-RU" dirty="0"/>
          </a:p>
        </p:txBody>
      </p:sp>
      <p:sp>
        <p:nvSpPr>
          <p:cNvPr id="3" name="Содержимое 2"/>
          <p:cNvSpPr>
            <a:spLocks noGrp="1"/>
          </p:cNvSpPr>
          <p:nvPr>
            <p:ph idx="1"/>
          </p:nvPr>
        </p:nvSpPr>
        <p:spPr>
          <a:xfrm>
            <a:off x="0" y="1285860"/>
            <a:ext cx="4214810" cy="5286412"/>
          </a:xfrm>
        </p:spPr>
        <p:txBody>
          <a:bodyPr>
            <a:normAutofit fontScale="40000" lnSpcReduction="20000"/>
          </a:bodyPr>
          <a:lstStyle/>
          <a:p>
            <a:pPr>
              <a:buNone/>
            </a:pPr>
            <a:r>
              <a:rPr lang="kk-KZ" dirty="0" smtClean="0"/>
              <a:t>Бөбекті  қырқынан  шығару бөбек  туған  соң,  көбінесе,  қырық    күн толғанда, оның  шашын алып, бесікке салу рәсімі. Бөбекті қырқынан  шығару рәсімі ананың «бой көтеріп», денсаулығының толысып, жетілген кезінде өткізіледі (қыз бала, көбінс, ер баладан ертерек қырқынан шығарылады). Бөбекті  қырқынан  шығарғанға  дейін ана қалжаланып, денсаулығын түзейді, омырауына уыз қатып қалмауы, емшек  сүтінің  мол болуы үшін ананы қалжалау кезінде тамақтандыру тәртібіне қамқорлык, жасайтын жанашырлар (кіндік ана, әже, абысын, т.б.) болуға тиіс.</a:t>
            </a:r>
            <a:endParaRPr lang="ru-RU" dirty="0" smtClean="0"/>
          </a:p>
          <a:p>
            <a:pPr>
              <a:buNone/>
            </a:pPr>
            <a:r>
              <a:rPr lang="kk-KZ" dirty="0" smtClean="0"/>
              <a:t>Бөбек қырқымы толыса бастағанда,  мазасызданып, жылауық болуы да мүмкін. Қырқынан шыққан бөбектің ұйқысы тыныш, жан сезімі рахаттана бастайды.</a:t>
            </a:r>
            <a:endParaRPr lang="ru-RU" dirty="0" smtClean="0"/>
          </a:p>
          <a:p>
            <a:pPr>
              <a:buNone/>
            </a:pPr>
            <a:r>
              <a:rPr lang="kk-KZ" dirty="0" smtClean="0"/>
              <a:t>Бөбекті  қырқынан  шығару, көбінесе, бесікке салу рәсімімсн бірге өткізілсді. Бөбекті қырқынан шығару кезінде, мүмкіндігінше, оны күміс ыдысқа шомылдыру, ол шомылатын суға күміс тсңгелер салу ырымының гигиеналық мәні зор.</a:t>
            </a:r>
            <a:endParaRPr lang="ru-RU" dirty="0" smtClean="0"/>
          </a:p>
          <a:p>
            <a:endParaRPr lang="ru-RU" dirty="0"/>
          </a:p>
        </p:txBody>
      </p:sp>
      <p:pic>
        <p:nvPicPr>
          <p:cNvPr id="1026" name="Picture 2" descr="C:\Documents and Settings\Student\Рабочий стол\салт дастур\Kaz_45s2j.jpg"/>
          <p:cNvPicPr>
            <a:picLocks noChangeAspect="1" noChangeArrowheads="1"/>
          </p:cNvPicPr>
          <p:nvPr/>
        </p:nvPicPr>
        <p:blipFill>
          <a:blip r:embed="rId2" cstate="print"/>
          <a:srcRect/>
          <a:stretch>
            <a:fillRect/>
          </a:stretch>
        </p:blipFill>
        <p:spPr bwMode="auto">
          <a:xfrm rot="830578">
            <a:off x="4677375" y="1841214"/>
            <a:ext cx="4087810" cy="2895600"/>
          </a:xfrm>
          <a:prstGeom prst="rect">
            <a:avLst/>
          </a:prstGeom>
          <a:noFill/>
        </p:spPr>
      </p:pic>
    </p:spTree>
  </p:cSld>
  <p:clrMapOvr>
    <a:masterClrMapping/>
  </p:clrMapOvr>
  <p:transition spd="slow">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Түсау кесер</a:t>
            </a:r>
            <a:endParaRPr lang="ru-RU" dirty="0"/>
          </a:p>
        </p:txBody>
      </p:sp>
      <p:sp>
        <p:nvSpPr>
          <p:cNvPr id="3" name="Содержимое 2"/>
          <p:cNvSpPr>
            <a:spLocks noGrp="1"/>
          </p:cNvSpPr>
          <p:nvPr>
            <p:ph idx="1"/>
          </p:nvPr>
        </p:nvSpPr>
        <p:spPr>
          <a:xfrm>
            <a:off x="304800" y="1554162"/>
            <a:ext cx="4052886" cy="4525963"/>
          </a:xfrm>
        </p:spPr>
        <p:txBody>
          <a:bodyPr>
            <a:normAutofit fontScale="70000" lnSpcReduction="20000"/>
          </a:bodyPr>
          <a:lstStyle/>
          <a:p>
            <a:r>
              <a:rPr lang="ru-RU" b="1" i="1" dirty="0" err="1" smtClean="0"/>
              <a:t>Тұсау кесу</a:t>
            </a:r>
            <a:r>
              <a:rPr lang="ru-RU" dirty="0" smtClean="0"/>
              <a:t> – бала </a:t>
            </a:r>
            <a:r>
              <a:rPr lang="ru-RU" dirty="0" err="1" smtClean="0"/>
              <a:t>тәрбиесіндегі әдет-ғұрып</a:t>
            </a:r>
            <a:r>
              <a:rPr lang="ru-RU" dirty="0" smtClean="0"/>
              <a:t>, </a:t>
            </a:r>
            <a:r>
              <a:rPr lang="ru-RU" dirty="0" err="1" smtClean="0"/>
              <a:t>ырым</a:t>
            </a:r>
            <a:r>
              <a:rPr lang="ru-RU" dirty="0" smtClean="0"/>
              <a:t>. </a:t>
            </a:r>
            <a:r>
              <a:rPr lang="ru-RU" dirty="0" err="1" smtClean="0"/>
              <a:t>Баланың аяғын жіппен</a:t>
            </a:r>
            <a:r>
              <a:rPr lang="ru-RU" dirty="0" smtClean="0"/>
              <a:t> </a:t>
            </a:r>
            <a:r>
              <a:rPr lang="ru-RU" dirty="0" err="1" smtClean="0"/>
              <a:t>немесе</a:t>
            </a:r>
            <a:r>
              <a:rPr lang="ru-RU" dirty="0" smtClean="0"/>
              <a:t> </a:t>
            </a:r>
            <a:r>
              <a:rPr lang="ru-RU" dirty="0" err="1" smtClean="0"/>
              <a:t>қойдың піскен</a:t>
            </a:r>
            <a:r>
              <a:rPr lang="ru-RU" dirty="0" smtClean="0"/>
              <a:t> </a:t>
            </a:r>
            <a:r>
              <a:rPr lang="ru-RU" dirty="0" err="1" smtClean="0"/>
              <a:t>майлы</a:t>
            </a:r>
            <a:r>
              <a:rPr lang="ru-RU" dirty="0" smtClean="0"/>
              <a:t> </a:t>
            </a:r>
            <a:r>
              <a:rPr lang="ru-RU" dirty="0" err="1" smtClean="0"/>
              <a:t>ішегімен</a:t>
            </a:r>
            <a:r>
              <a:rPr lang="ru-RU" dirty="0" smtClean="0"/>
              <a:t> </a:t>
            </a:r>
            <a:r>
              <a:rPr lang="ru-RU" dirty="0" err="1" smtClean="0"/>
              <a:t>тұсап, бала-шағалы, аяғы жеңіл, ақкөңіл адамға кескізеді</a:t>
            </a:r>
            <a:r>
              <a:rPr lang="ru-RU" dirty="0" smtClean="0"/>
              <a:t>. </a:t>
            </a:r>
            <a:r>
              <a:rPr lang="ru-RU" dirty="0" err="1" smtClean="0"/>
              <a:t>Тұсау кесу</a:t>
            </a:r>
            <a:r>
              <a:rPr lang="ru-RU" dirty="0" smtClean="0"/>
              <a:t> </a:t>
            </a:r>
            <a:r>
              <a:rPr lang="ru-RU" dirty="0" err="1" smtClean="0"/>
              <a:t>құрметіне тағам дайындап</a:t>
            </a:r>
            <a:r>
              <a:rPr lang="ru-RU" dirty="0" smtClean="0"/>
              <a:t>, </a:t>
            </a:r>
            <a:r>
              <a:rPr lang="ru-RU" dirty="0" err="1" smtClean="0"/>
              <a:t>көршілерді жинап</a:t>
            </a:r>
            <a:r>
              <a:rPr lang="ru-RU" dirty="0" smtClean="0"/>
              <a:t>, </a:t>
            </a:r>
            <a:r>
              <a:rPr lang="ru-RU" dirty="0" err="1" smtClean="0"/>
              <a:t>жеңіл-желпі құрмет көрсетіледі.</a:t>
            </a:r>
            <a:r>
              <a:rPr lang="ru-RU" dirty="0" smtClean="0"/>
              <a:t> </a:t>
            </a:r>
            <a:r>
              <a:rPr lang="ru-RU" dirty="0" err="1" smtClean="0"/>
              <a:t>Тұсау кескен</a:t>
            </a:r>
            <a:r>
              <a:rPr lang="ru-RU" dirty="0" smtClean="0"/>
              <a:t> </a:t>
            </a:r>
            <a:r>
              <a:rPr lang="ru-RU" dirty="0" err="1" smtClean="0"/>
              <a:t>адамға сыйлық беріледі</a:t>
            </a:r>
            <a:r>
              <a:rPr lang="ru-RU" dirty="0" smtClean="0"/>
              <a:t>. </a:t>
            </a:r>
            <a:r>
              <a:rPr lang="ru-RU" dirty="0" err="1" smtClean="0"/>
              <a:t>Тұсауды </a:t>
            </a:r>
            <a:r>
              <a:rPr lang="ru-RU" dirty="0" smtClean="0"/>
              <a:t>ала </a:t>
            </a:r>
            <a:r>
              <a:rPr lang="ru-RU" dirty="0" err="1" smtClean="0"/>
              <a:t>жіппен</a:t>
            </a:r>
            <a:r>
              <a:rPr lang="ru-RU" dirty="0" smtClean="0"/>
              <a:t> </a:t>
            </a:r>
            <a:r>
              <a:rPr lang="ru-RU" dirty="0" err="1" smtClean="0"/>
              <a:t>кесу</a:t>
            </a:r>
            <a:r>
              <a:rPr lang="ru-RU" dirty="0" smtClean="0"/>
              <a:t> </a:t>
            </a:r>
            <a:r>
              <a:rPr lang="ru-RU" dirty="0" err="1" smtClean="0"/>
              <a:t>көне </a:t>
            </a:r>
            <a:r>
              <a:rPr lang="ru-RU" dirty="0" smtClean="0"/>
              <a:t>шаман </a:t>
            </a:r>
            <a:r>
              <a:rPr lang="ru-RU" dirty="0" err="1" smtClean="0"/>
              <a:t>дінінен</a:t>
            </a:r>
            <a:r>
              <a:rPr lang="ru-RU" dirty="0" smtClean="0"/>
              <a:t> </a:t>
            </a:r>
            <a:r>
              <a:rPr lang="ru-RU" dirty="0" err="1" smtClean="0"/>
              <a:t>қалған</a:t>
            </a:r>
            <a:r>
              <a:rPr lang="ru-RU" dirty="0" smtClean="0"/>
              <a:t>.</a:t>
            </a:r>
          </a:p>
          <a:p>
            <a:endParaRPr lang="ru-RU" dirty="0"/>
          </a:p>
        </p:txBody>
      </p:sp>
      <p:pic>
        <p:nvPicPr>
          <p:cNvPr id="2050" name="Picture 2" descr="C:\Documents and Settings\Student\Рабочий стол\салт дастур\Kaz_45s3b.jpg"/>
          <p:cNvPicPr>
            <a:picLocks noChangeAspect="1" noChangeArrowheads="1"/>
          </p:cNvPicPr>
          <p:nvPr/>
        </p:nvPicPr>
        <p:blipFill>
          <a:blip r:embed="rId2" cstate="print"/>
          <a:srcRect/>
          <a:stretch>
            <a:fillRect/>
          </a:stretch>
        </p:blipFill>
        <p:spPr bwMode="auto">
          <a:xfrm rot="588405">
            <a:off x="4929190" y="1857364"/>
            <a:ext cx="3873496" cy="3349628"/>
          </a:xfrm>
          <a:prstGeom prst="rect">
            <a:avLst/>
          </a:prstGeom>
          <a:noFill/>
        </p:spPr>
      </p:pic>
    </p:spTree>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t>
            </a:r>
            <a:br>
              <a:rPr lang="ru-RU" dirty="0" smtClean="0"/>
            </a:br>
            <a:r>
              <a:rPr lang="ru-RU" dirty="0" smtClean="0"/>
              <a:t>		   Ш</a:t>
            </a:r>
            <a:r>
              <a:rPr lang="kk-KZ" dirty="0" smtClean="0"/>
              <a:t>ілдехана</a:t>
            </a:r>
            <a:endParaRPr lang="ru-RU" dirty="0"/>
          </a:p>
        </p:txBody>
      </p:sp>
      <p:sp>
        <p:nvSpPr>
          <p:cNvPr id="3" name="Прямоугольник 2"/>
          <p:cNvSpPr/>
          <p:nvPr/>
        </p:nvSpPr>
        <p:spPr>
          <a:xfrm>
            <a:off x="142844" y="1357298"/>
            <a:ext cx="5572164" cy="5355312"/>
          </a:xfrm>
          <a:prstGeom prst="rect">
            <a:avLst/>
          </a:prstGeom>
        </p:spPr>
        <p:txBody>
          <a:bodyPr wrap="square">
            <a:spAutoFit/>
          </a:bodyPr>
          <a:lstStyle/>
          <a:p>
            <a:r>
              <a:rPr lang="ru-RU" dirty="0" err="1" smtClean="0"/>
              <a:t>Халықтың ескі</a:t>
            </a:r>
            <a:r>
              <a:rPr lang="ru-RU" dirty="0" smtClean="0"/>
              <a:t> </a:t>
            </a:r>
            <a:r>
              <a:rPr lang="ru-RU" dirty="0" err="1" smtClean="0"/>
              <a:t>сенімінде</a:t>
            </a:r>
            <a:r>
              <a:rPr lang="ru-RU" dirty="0" smtClean="0"/>
              <a:t> </a:t>
            </a:r>
            <a:r>
              <a:rPr lang="ru-RU" dirty="0" err="1" smtClean="0"/>
              <a:t>жаңа туған нәрестені жалғыз қалдырса, әртүрлі </a:t>
            </a:r>
            <a:r>
              <a:rPr lang="ru-RU" dirty="0" smtClean="0"/>
              <a:t>«</a:t>
            </a:r>
            <a:r>
              <a:rPr lang="ru-RU" dirty="0" err="1" smtClean="0"/>
              <a:t>жын-шайтан</a:t>
            </a:r>
            <a:r>
              <a:rPr lang="ru-RU" dirty="0" smtClean="0"/>
              <a:t>», </a:t>
            </a:r>
            <a:r>
              <a:rPr lang="ru-RU" dirty="0" err="1" smtClean="0"/>
              <a:t>«перілердің» салқыны соғуы мүмкін.</a:t>
            </a:r>
            <a:r>
              <a:rPr lang="ru-RU" dirty="0" smtClean="0"/>
              <a:t> </a:t>
            </a:r>
            <a:r>
              <a:rPr lang="ru-RU" dirty="0" err="1" smtClean="0"/>
              <a:t>Сондықтан </a:t>
            </a:r>
            <a:r>
              <a:rPr lang="ru-RU" dirty="0" smtClean="0"/>
              <a:t>да </a:t>
            </a:r>
            <a:r>
              <a:rPr lang="ru-RU" dirty="0" err="1" smtClean="0"/>
              <a:t>одан</a:t>
            </a:r>
            <a:r>
              <a:rPr lang="ru-RU" dirty="0" smtClean="0"/>
              <a:t> оны </a:t>
            </a:r>
            <a:r>
              <a:rPr lang="ru-RU" dirty="0" err="1" smtClean="0"/>
              <a:t>қорғау үшін сәби дүниеге келген</a:t>
            </a:r>
            <a:r>
              <a:rPr lang="ru-RU" dirty="0" smtClean="0"/>
              <a:t> </a:t>
            </a:r>
            <a:r>
              <a:rPr lang="ru-RU" dirty="0" err="1" smtClean="0"/>
              <a:t>күні кешкі</a:t>
            </a:r>
            <a:r>
              <a:rPr lang="ru-RU" dirty="0" smtClean="0"/>
              <a:t>- </a:t>
            </a:r>
            <a:r>
              <a:rPr lang="ru-RU" dirty="0" err="1" smtClean="0"/>
              <a:t>лік</a:t>
            </a:r>
            <a:r>
              <a:rPr lang="ru-RU" dirty="0" smtClean="0"/>
              <a:t> </a:t>
            </a:r>
            <a:r>
              <a:rPr lang="ru-RU" dirty="0" err="1" smtClean="0"/>
              <a:t>ауыл</a:t>
            </a:r>
            <a:r>
              <a:rPr lang="ru-RU" dirty="0" smtClean="0"/>
              <a:t> </a:t>
            </a:r>
            <a:r>
              <a:rPr lang="ru-RU" dirty="0" err="1" smtClean="0"/>
              <a:t>жастары</a:t>
            </a:r>
            <a:r>
              <a:rPr lang="ru-RU" dirty="0" smtClean="0"/>
              <a:t> </a:t>
            </a:r>
            <a:r>
              <a:rPr lang="ru-RU" dirty="0" err="1" smtClean="0"/>
              <a:t>шілдехана-ға жиналып</a:t>
            </a:r>
            <a:r>
              <a:rPr lang="ru-RU" dirty="0" smtClean="0"/>
              <a:t>, </a:t>
            </a:r>
            <a:r>
              <a:rPr lang="ru-RU" dirty="0" err="1" smtClean="0"/>
              <a:t>ән айтып</a:t>
            </a:r>
            <a:r>
              <a:rPr lang="ru-RU" dirty="0" smtClean="0"/>
              <a:t>, </a:t>
            </a:r>
            <a:r>
              <a:rPr lang="ru-RU" dirty="0" err="1" smtClean="0"/>
              <a:t>күй тартады</a:t>
            </a:r>
            <a:r>
              <a:rPr lang="ru-RU" dirty="0" smtClean="0"/>
              <a:t>. </a:t>
            </a:r>
            <a:r>
              <a:rPr lang="ru-RU" dirty="0" err="1" smtClean="0"/>
              <a:t>Қыз-келіншектер </a:t>
            </a:r>
            <a:r>
              <a:rPr lang="ru-RU" dirty="0" smtClean="0"/>
              <a:t>мен </a:t>
            </a:r>
            <a:r>
              <a:rPr lang="ru-RU" dirty="0" err="1" smtClean="0"/>
              <a:t>бозбалалар</a:t>
            </a:r>
            <a:r>
              <a:rPr lang="ru-RU" dirty="0" smtClean="0"/>
              <a:t> </a:t>
            </a:r>
            <a:r>
              <a:rPr lang="ru-RU" dirty="0" err="1" smtClean="0"/>
              <a:t>айтысып</a:t>
            </a:r>
            <a:r>
              <a:rPr lang="ru-RU" dirty="0" smtClean="0"/>
              <a:t>, </a:t>
            </a:r>
            <a:r>
              <a:rPr lang="ru-RU" dirty="0" err="1" smtClean="0"/>
              <a:t>жеңгендері тоғызын алып</a:t>
            </a:r>
            <a:r>
              <a:rPr lang="ru-RU" dirty="0" smtClean="0"/>
              <a:t>, </a:t>
            </a:r>
            <a:r>
              <a:rPr lang="ru-RU" dirty="0" err="1" smtClean="0"/>
              <a:t>әртүрлі ойындар</a:t>
            </a:r>
            <a:r>
              <a:rPr lang="ru-RU" dirty="0" smtClean="0"/>
              <a:t> </a:t>
            </a:r>
            <a:r>
              <a:rPr lang="ru-RU" dirty="0" err="1" smtClean="0"/>
              <a:t>өткізіледі</a:t>
            </a:r>
            <a:r>
              <a:rPr lang="ru-RU" dirty="0" smtClean="0"/>
              <a:t>. </a:t>
            </a:r>
            <a:r>
              <a:rPr lang="ru-RU" dirty="0" err="1" smtClean="0"/>
              <a:t>Кейде</a:t>
            </a:r>
            <a:r>
              <a:rPr lang="ru-RU" dirty="0" smtClean="0"/>
              <a:t> </a:t>
            </a:r>
            <a:r>
              <a:rPr lang="ru-RU" dirty="0" err="1" smtClean="0"/>
              <a:t>шілдехана</a:t>
            </a:r>
            <a:r>
              <a:rPr lang="ru-RU" dirty="0" smtClean="0"/>
              <a:t> </a:t>
            </a:r>
            <a:r>
              <a:rPr lang="ru-RU" dirty="0" err="1" smtClean="0"/>
              <a:t>үш күнге созылады</a:t>
            </a:r>
            <a:r>
              <a:rPr lang="ru-RU" dirty="0" smtClean="0"/>
              <a:t>. </a:t>
            </a:r>
            <a:br>
              <a:rPr lang="ru-RU" dirty="0" smtClean="0"/>
            </a:br>
            <a:r>
              <a:rPr lang="ru-RU" dirty="0" err="1" smtClean="0"/>
              <a:t>Шілдеханаға жастар</a:t>
            </a:r>
            <a:r>
              <a:rPr lang="ru-RU" dirty="0" smtClean="0"/>
              <a:t> </a:t>
            </a:r>
            <a:r>
              <a:rPr lang="ru-RU" dirty="0" err="1" smtClean="0"/>
              <a:t>жиналады</a:t>
            </a:r>
            <a:r>
              <a:rPr lang="ru-RU" dirty="0" smtClean="0"/>
              <a:t>. </a:t>
            </a:r>
            <a:r>
              <a:rPr lang="ru-RU" dirty="0" err="1" smtClean="0"/>
              <a:t>Оған үлкендер </a:t>
            </a:r>
            <a:r>
              <a:rPr lang="ru-RU" dirty="0" smtClean="0"/>
              <a:t>бата беру </a:t>
            </a:r>
            <a:r>
              <a:rPr lang="ru-RU" dirty="0" err="1" smtClean="0"/>
              <a:t>үшін ғана келеді</a:t>
            </a:r>
            <a:r>
              <a:rPr lang="ru-RU" dirty="0" smtClean="0"/>
              <a:t>. </a:t>
            </a:r>
            <a:r>
              <a:rPr lang="ru-RU" dirty="0" err="1" smtClean="0"/>
              <a:t>Шілдехана</a:t>
            </a:r>
            <a:r>
              <a:rPr lang="ru-RU" dirty="0" smtClean="0"/>
              <a:t> </a:t>
            </a:r>
            <a:r>
              <a:rPr lang="ru-RU" dirty="0" err="1" smtClean="0"/>
              <a:t>тойында</a:t>
            </a:r>
            <a:r>
              <a:rPr lang="ru-RU" dirty="0" smtClean="0"/>
              <a:t> </a:t>
            </a:r>
            <a:r>
              <a:rPr lang="ru-RU" dirty="0" err="1" smtClean="0"/>
              <a:t>жаңа босанған әйел үшін қалжаға сойылған малдың еті</a:t>
            </a:r>
            <a:r>
              <a:rPr lang="ru-RU" dirty="0" smtClean="0"/>
              <a:t> </a:t>
            </a:r>
            <a:r>
              <a:rPr lang="ru-RU" dirty="0" err="1" smtClean="0"/>
              <a:t>ортаға келгенде</a:t>
            </a:r>
            <a:r>
              <a:rPr lang="ru-RU" dirty="0" smtClean="0"/>
              <a:t> </a:t>
            </a:r>
            <a:r>
              <a:rPr lang="ru-RU" dirty="0" err="1" smtClean="0"/>
              <a:t>жөн білетін</a:t>
            </a:r>
            <a:r>
              <a:rPr lang="ru-RU" dirty="0" smtClean="0"/>
              <a:t> </a:t>
            </a:r>
            <a:r>
              <a:rPr lang="ru-RU" dirty="0" err="1" smtClean="0"/>
              <a:t>бір</a:t>
            </a:r>
            <a:r>
              <a:rPr lang="ru-RU" dirty="0" smtClean="0"/>
              <a:t> </a:t>
            </a:r>
            <a:r>
              <a:rPr lang="ru-RU" dirty="0" err="1" smtClean="0"/>
              <a:t>кісі</a:t>
            </a:r>
            <a:r>
              <a:rPr lang="ru-RU" dirty="0" smtClean="0"/>
              <a:t> </a:t>
            </a:r>
            <a:r>
              <a:rPr lang="ru-RU" dirty="0" err="1" smtClean="0"/>
              <a:t>омыртқа-ны қолына алып</a:t>
            </a:r>
            <a:r>
              <a:rPr lang="ru-RU" dirty="0" smtClean="0"/>
              <a:t>, </a:t>
            </a:r>
            <a:r>
              <a:rPr lang="ru-RU" dirty="0" err="1" smtClean="0"/>
              <a:t>оның етінен</a:t>
            </a:r>
            <a:r>
              <a:rPr lang="ru-RU" dirty="0" smtClean="0"/>
              <a:t> </a:t>
            </a:r>
            <a:r>
              <a:rPr lang="ru-RU" dirty="0" err="1" smtClean="0"/>
              <a:t>әйелдердің бәріне ауыз</a:t>
            </a:r>
            <a:r>
              <a:rPr lang="ru-RU" dirty="0" smtClean="0"/>
              <a:t> </a:t>
            </a:r>
            <a:r>
              <a:rPr lang="ru-RU" dirty="0" err="1" smtClean="0"/>
              <a:t>тигіздіртіп</a:t>
            </a:r>
            <a:r>
              <a:rPr lang="ru-RU" dirty="0" smtClean="0"/>
              <a:t>, </a:t>
            </a:r>
            <a:r>
              <a:rPr lang="ru-RU" dirty="0" err="1" smtClean="0"/>
              <a:t>әбден мүжіп, тазартады</a:t>
            </a:r>
            <a:r>
              <a:rPr lang="ru-RU" dirty="0" smtClean="0"/>
              <a:t> да, </a:t>
            </a:r>
            <a:r>
              <a:rPr lang="ru-RU" dirty="0" err="1" smtClean="0"/>
              <a:t>сүйекті тобылғыға тізіп</a:t>
            </a:r>
            <a:r>
              <a:rPr lang="ru-RU" dirty="0" smtClean="0"/>
              <a:t>, </a:t>
            </a:r>
            <a:r>
              <a:rPr lang="ru-RU" dirty="0" err="1" smtClean="0"/>
              <a:t>үй ішіндегі</a:t>
            </a:r>
            <a:r>
              <a:rPr lang="ru-RU" dirty="0" smtClean="0"/>
              <a:t> </a:t>
            </a:r>
            <a:r>
              <a:rPr lang="ru-RU" dirty="0" err="1" smtClean="0"/>
              <a:t>биік</a:t>
            </a:r>
            <a:r>
              <a:rPr lang="ru-RU" dirty="0" smtClean="0"/>
              <a:t> </a:t>
            </a:r>
            <a:r>
              <a:rPr lang="ru-RU" dirty="0" err="1" smtClean="0"/>
              <a:t>жерге</a:t>
            </a:r>
            <a:r>
              <a:rPr lang="ru-RU" dirty="0" smtClean="0"/>
              <a:t> </a:t>
            </a:r>
            <a:r>
              <a:rPr lang="ru-RU" dirty="0" err="1" smtClean="0"/>
              <a:t>іліп</a:t>
            </a:r>
            <a:r>
              <a:rPr lang="ru-RU" dirty="0" smtClean="0"/>
              <a:t> </a:t>
            </a:r>
            <a:r>
              <a:rPr lang="ru-RU" dirty="0" err="1" smtClean="0"/>
              <a:t>қояды.</a:t>
            </a:r>
            <a:r>
              <a:rPr lang="ru-RU" dirty="0" smtClean="0"/>
              <a:t> </a:t>
            </a:r>
            <a:r>
              <a:rPr lang="ru-RU" dirty="0" err="1" smtClean="0"/>
              <a:t>Мұнысы </a:t>
            </a:r>
            <a:r>
              <a:rPr lang="ru-RU" dirty="0" smtClean="0"/>
              <a:t>– </a:t>
            </a:r>
            <a:r>
              <a:rPr lang="ru-RU" dirty="0" err="1" smtClean="0"/>
              <a:t>бала-ның мойны</a:t>
            </a:r>
            <a:r>
              <a:rPr lang="ru-RU" dirty="0" smtClean="0"/>
              <a:t> тез </a:t>
            </a:r>
            <a:r>
              <a:rPr lang="ru-RU" dirty="0" err="1" smtClean="0"/>
              <a:t>бекісін</a:t>
            </a:r>
            <a:r>
              <a:rPr lang="ru-RU" dirty="0" smtClean="0"/>
              <a:t> </a:t>
            </a:r>
            <a:r>
              <a:rPr lang="ru-RU" dirty="0" err="1" smtClean="0"/>
              <a:t>деген</a:t>
            </a:r>
            <a:r>
              <a:rPr lang="ru-RU" dirty="0" smtClean="0"/>
              <a:t> </a:t>
            </a:r>
            <a:r>
              <a:rPr lang="ru-RU" dirty="0" err="1" smtClean="0"/>
              <a:t>ырым</a:t>
            </a:r>
            <a:r>
              <a:rPr lang="ru-RU" dirty="0" smtClean="0"/>
              <a:t>. </a:t>
            </a:r>
            <a:br>
              <a:rPr lang="ru-RU" dirty="0" smtClean="0"/>
            </a:br>
            <a:endParaRPr lang="ru-RU" dirty="0"/>
          </a:p>
        </p:txBody>
      </p:sp>
      <p:pic>
        <p:nvPicPr>
          <p:cNvPr id="1026" name="Picture 2" descr="Бесік той"/>
          <p:cNvPicPr>
            <a:picLocks noChangeAspect="1" noChangeArrowheads="1"/>
          </p:cNvPicPr>
          <p:nvPr/>
        </p:nvPicPr>
        <p:blipFill>
          <a:blip r:embed="rId2" cstate="print"/>
          <a:srcRect/>
          <a:stretch>
            <a:fillRect/>
          </a:stretch>
        </p:blipFill>
        <p:spPr bwMode="auto">
          <a:xfrm rot="958273">
            <a:off x="5680111" y="1943923"/>
            <a:ext cx="3119124" cy="2943541"/>
          </a:xfrm>
          <a:prstGeom prst="rect">
            <a:avLst/>
          </a:prstGeom>
          <a:noFill/>
          <a:ln w="9525">
            <a:noFill/>
            <a:miter lim="800000"/>
            <a:headEnd/>
            <a:tailEnd/>
          </a:ln>
        </p:spPr>
      </p:pic>
    </p:spTree>
  </p:cSld>
  <p:clrMapOvr>
    <a:masterClrMapping/>
  </p:clrMapOvr>
  <p:transition spd="slow">
    <p:pull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Бесік той</a:t>
            </a:r>
            <a:endParaRPr lang="ru-RU" dirty="0"/>
          </a:p>
        </p:txBody>
      </p:sp>
      <p:sp>
        <p:nvSpPr>
          <p:cNvPr id="3" name="Прямоугольник 2"/>
          <p:cNvSpPr/>
          <p:nvPr/>
        </p:nvSpPr>
        <p:spPr>
          <a:xfrm>
            <a:off x="214282" y="1142984"/>
            <a:ext cx="6072230" cy="5355312"/>
          </a:xfrm>
          <a:prstGeom prst="rect">
            <a:avLst/>
          </a:prstGeom>
        </p:spPr>
        <p:txBody>
          <a:bodyPr wrap="square">
            <a:spAutoFit/>
          </a:bodyPr>
          <a:lstStyle/>
          <a:p>
            <a:r>
              <a:rPr lang="ru-RU" dirty="0" err="1" smtClean="0"/>
              <a:t>Жаңа туған баланы</a:t>
            </a:r>
            <a:r>
              <a:rPr lang="ru-RU" dirty="0" smtClean="0"/>
              <a:t> </a:t>
            </a:r>
            <a:r>
              <a:rPr lang="ru-RU" dirty="0" err="1" smtClean="0"/>
              <a:t>бесікке</a:t>
            </a:r>
            <a:r>
              <a:rPr lang="ru-RU" dirty="0" smtClean="0"/>
              <a:t> салу – </a:t>
            </a:r>
            <a:r>
              <a:rPr lang="ru-RU" dirty="0" err="1" smtClean="0"/>
              <a:t>ізгі</a:t>
            </a:r>
            <a:r>
              <a:rPr lang="ru-RU" dirty="0" smtClean="0"/>
              <a:t> </a:t>
            </a:r>
            <a:r>
              <a:rPr lang="ru-RU" dirty="0" err="1" smtClean="0"/>
              <a:t>дәстүр</a:t>
            </a:r>
            <a:r>
              <a:rPr lang="ru-RU" dirty="0" smtClean="0"/>
              <a:t>. </a:t>
            </a:r>
            <a:r>
              <a:rPr lang="ru-RU" dirty="0" err="1" smtClean="0"/>
              <a:t>Қазақ </a:t>
            </a:r>
            <a:r>
              <a:rPr lang="ru-RU" dirty="0" smtClean="0"/>
              <a:t>оны </a:t>
            </a:r>
            <a:r>
              <a:rPr lang="ru-RU" dirty="0" err="1" smtClean="0"/>
              <a:t>тойға ұластырады</a:t>
            </a:r>
            <a:r>
              <a:rPr lang="ru-RU" dirty="0" smtClean="0"/>
              <a:t>. Баланы </a:t>
            </a:r>
            <a:r>
              <a:rPr lang="ru-RU" dirty="0" err="1" smtClean="0"/>
              <a:t>бесікке</a:t>
            </a:r>
            <a:r>
              <a:rPr lang="ru-RU" dirty="0" smtClean="0"/>
              <a:t> салу </a:t>
            </a:r>
            <a:r>
              <a:rPr lang="ru-RU" dirty="0" err="1" smtClean="0"/>
              <a:t>тойына</a:t>
            </a:r>
            <a:r>
              <a:rPr lang="ru-RU" dirty="0" smtClean="0"/>
              <a:t> </a:t>
            </a:r>
            <a:r>
              <a:rPr lang="ru-RU" dirty="0" err="1" smtClean="0"/>
              <a:t>әйелдер шашуларын</a:t>
            </a:r>
            <a:r>
              <a:rPr lang="ru-RU" dirty="0" smtClean="0"/>
              <a:t> ала </a:t>
            </a:r>
            <a:r>
              <a:rPr lang="ru-RU" dirty="0" err="1" smtClean="0"/>
              <a:t>келеді</a:t>
            </a:r>
            <a:r>
              <a:rPr lang="ru-RU" dirty="0" smtClean="0"/>
              <a:t>. </a:t>
            </a:r>
            <a:r>
              <a:rPr lang="ru-RU" dirty="0" err="1" smtClean="0"/>
              <a:t>Жас</a:t>
            </a:r>
            <a:r>
              <a:rPr lang="ru-RU" dirty="0" smtClean="0"/>
              <a:t> </a:t>
            </a:r>
            <a:r>
              <a:rPr lang="ru-RU" dirty="0" err="1" smtClean="0"/>
              <a:t>сәбидің ұйқысы тыныш</a:t>
            </a:r>
            <a:r>
              <a:rPr lang="ru-RU" dirty="0" smtClean="0"/>
              <a:t> </a:t>
            </a:r>
            <a:r>
              <a:rPr lang="ru-RU" dirty="0" err="1" smtClean="0"/>
              <a:t>болуы</a:t>
            </a:r>
            <a:r>
              <a:rPr lang="ru-RU" dirty="0" smtClean="0"/>
              <a:t> </a:t>
            </a:r>
            <a:r>
              <a:rPr lang="ru-RU" dirty="0" err="1" smtClean="0"/>
              <a:t>үшін бесікті</a:t>
            </a:r>
            <a:r>
              <a:rPr lang="ru-RU" dirty="0" smtClean="0"/>
              <a:t> </a:t>
            </a:r>
            <a:r>
              <a:rPr lang="ru-RU" dirty="0" err="1" smtClean="0"/>
              <a:t>адыраспанмен</a:t>
            </a:r>
            <a:r>
              <a:rPr lang="ru-RU" dirty="0" smtClean="0"/>
              <a:t> </a:t>
            </a:r>
            <a:r>
              <a:rPr lang="ru-RU" dirty="0" err="1" smtClean="0"/>
              <a:t>аластайды</a:t>
            </a:r>
            <a:r>
              <a:rPr lang="ru-RU" dirty="0" smtClean="0"/>
              <a:t>. </a:t>
            </a:r>
            <a:r>
              <a:rPr lang="ru-RU" dirty="0" err="1" smtClean="0"/>
              <a:t>Ауылдың, әулеттің жасы</a:t>
            </a:r>
            <a:r>
              <a:rPr lang="ru-RU" dirty="0" smtClean="0"/>
              <a:t> </a:t>
            </a:r>
            <a:r>
              <a:rPr lang="ru-RU" dirty="0" err="1" smtClean="0"/>
              <a:t>үлкен, беделді</a:t>
            </a:r>
            <a:r>
              <a:rPr lang="ru-RU" dirty="0" smtClean="0"/>
              <a:t> </a:t>
            </a:r>
            <a:r>
              <a:rPr lang="ru-RU" dirty="0" err="1" smtClean="0"/>
              <a:t>әйелі бесіктің әбзелде- рін</a:t>
            </a:r>
            <a:r>
              <a:rPr lang="ru-RU" dirty="0" smtClean="0"/>
              <a:t> </a:t>
            </a:r>
            <a:r>
              <a:rPr lang="ru-RU" dirty="0" err="1" smtClean="0"/>
              <a:t>орын-орындарына</a:t>
            </a:r>
            <a:r>
              <a:rPr lang="ru-RU" dirty="0" smtClean="0"/>
              <a:t> </a:t>
            </a:r>
            <a:r>
              <a:rPr lang="ru-RU" dirty="0" err="1" smtClean="0"/>
              <a:t>қойып, аластағаннан кейін</a:t>
            </a:r>
            <a:r>
              <a:rPr lang="ru-RU" dirty="0" smtClean="0"/>
              <a:t> «</a:t>
            </a:r>
            <a:r>
              <a:rPr lang="ru-RU" dirty="0" err="1" smtClean="0"/>
              <a:t>тыштыма</a:t>
            </a:r>
            <a:r>
              <a:rPr lang="ru-RU" dirty="0" smtClean="0"/>
              <a:t>» </a:t>
            </a:r>
            <a:r>
              <a:rPr lang="ru-RU" dirty="0" err="1" smtClean="0"/>
              <a:t>ырымын</a:t>
            </a:r>
            <a:r>
              <a:rPr lang="ru-RU" dirty="0" smtClean="0"/>
              <a:t> </a:t>
            </a:r>
            <a:r>
              <a:rPr lang="ru-RU" dirty="0" err="1" smtClean="0"/>
              <a:t>жасайды</a:t>
            </a:r>
            <a:r>
              <a:rPr lang="ru-RU" dirty="0" smtClean="0"/>
              <a:t>. </a:t>
            </a:r>
            <a:r>
              <a:rPr lang="ru-RU" dirty="0" err="1" smtClean="0"/>
              <a:t>Бесікке</a:t>
            </a:r>
            <a:r>
              <a:rPr lang="ru-RU" dirty="0" smtClean="0"/>
              <a:t> бала </a:t>
            </a:r>
            <a:r>
              <a:rPr lang="ru-RU" dirty="0" err="1" smtClean="0"/>
              <a:t>бөленгеннен кейін</a:t>
            </a:r>
            <a:r>
              <a:rPr lang="ru-RU" dirty="0" smtClean="0"/>
              <a:t> </a:t>
            </a:r>
            <a:r>
              <a:rPr lang="ru-RU" dirty="0" err="1" smtClean="0"/>
              <a:t>үстіне ырымға сәйкес жеті</a:t>
            </a:r>
            <a:r>
              <a:rPr lang="ru-RU" dirty="0" smtClean="0"/>
              <a:t> </a:t>
            </a:r>
            <a:r>
              <a:rPr lang="ru-RU" dirty="0" err="1" smtClean="0"/>
              <a:t>түрлі нәрсе </a:t>
            </a:r>
            <a:r>
              <a:rPr lang="ru-RU" dirty="0" smtClean="0"/>
              <a:t>(</a:t>
            </a:r>
            <a:r>
              <a:rPr lang="ru-RU" dirty="0" err="1" smtClean="0"/>
              <a:t>көрпе</a:t>
            </a:r>
            <a:r>
              <a:rPr lang="ru-RU" dirty="0" smtClean="0"/>
              <a:t>, </a:t>
            </a:r>
            <a:r>
              <a:rPr lang="ru-RU" dirty="0" err="1" smtClean="0"/>
              <a:t>шапан</a:t>
            </a:r>
            <a:r>
              <a:rPr lang="ru-RU" dirty="0" smtClean="0"/>
              <a:t>, </a:t>
            </a:r>
            <a:r>
              <a:rPr lang="ru-RU" dirty="0" err="1" smtClean="0"/>
              <a:t>кебенек</a:t>
            </a:r>
            <a:r>
              <a:rPr lang="ru-RU" dirty="0" smtClean="0"/>
              <a:t>, тон, жабу, </a:t>
            </a:r>
            <a:r>
              <a:rPr lang="ru-RU" dirty="0" err="1" smtClean="0"/>
              <a:t>жүген, қамшы тәрізді</a:t>
            </a:r>
            <a:r>
              <a:rPr lang="ru-RU" dirty="0" smtClean="0"/>
              <a:t>) </a:t>
            </a:r>
            <a:r>
              <a:rPr lang="ru-RU" dirty="0" err="1" smtClean="0"/>
              <a:t>жайылады</a:t>
            </a:r>
            <a:r>
              <a:rPr lang="ru-RU" dirty="0" smtClean="0"/>
              <a:t>. </a:t>
            </a:r>
            <a:r>
              <a:rPr lang="ru-RU" dirty="0" err="1" smtClean="0"/>
              <a:t>Бесікке</a:t>
            </a:r>
            <a:r>
              <a:rPr lang="ru-RU" dirty="0" smtClean="0"/>
              <a:t> тон, </a:t>
            </a:r>
            <a:r>
              <a:rPr lang="ru-RU" dirty="0" err="1" smtClean="0"/>
              <a:t>шапан</a:t>
            </a:r>
            <a:r>
              <a:rPr lang="ru-RU" dirty="0" smtClean="0"/>
              <a:t> жабу – </a:t>
            </a:r>
            <a:r>
              <a:rPr lang="ru-RU" dirty="0" err="1" smtClean="0"/>
              <a:t>ержеткенде</a:t>
            </a:r>
            <a:r>
              <a:rPr lang="ru-RU" dirty="0" smtClean="0"/>
              <a:t> </a:t>
            </a:r>
            <a:r>
              <a:rPr lang="ru-RU" dirty="0" err="1" smtClean="0"/>
              <a:t>халықшыл болсын</a:t>
            </a:r>
            <a:r>
              <a:rPr lang="ru-RU" dirty="0" smtClean="0"/>
              <a:t> </a:t>
            </a:r>
            <a:r>
              <a:rPr lang="ru-RU" dirty="0" err="1" smtClean="0"/>
              <a:t>деген</a:t>
            </a:r>
            <a:r>
              <a:rPr lang="ru-RU" dirty="0" smtClean="0"/>
              <a:t>, </a:t>
            </a:r>
            <a:r>
              <a:rPr lang="ru-RU" dirty="0" err="1" smtClean="0"/>
              <a:t>жүген жабу</a:t>
            </a:r>
            <a:r>
              <a:rPr lang="ru-RU" dirty="0" smtClean="0"/>
              <a:t> – тез </a:t>
            </a:r>
            <a:r>
              <a:rPr lang="ru-RU" dirty="0" err="1" smtClean="0"/>
              <a:t>өсіп</a:t>
            </a:r>
            <a:r>
              <a:rPr lang="ru-RU" dirty="0" smtClean="0"/>
              <a:t>, </a:t>
            </a:r>
            <a:r>
              <a:rPr lang="ru-RU" dirty="0" err="1" smtClean="0"/>
              <a:t>ат</a:t>
            </a:r>
            <a:r>
              <a:rPr lang="ru-RU" dirty="0" smtClean="0"/>
              <a:t> </a:t>
            </a:r>
            <a:r>
              <a:rPr lang="ru-RU" dirty="0" err="1" smtClean="0"/>
              <a:t>үстінде ойнақ салсын</a:t>
            </a:r>
            <a:r>
              <a:rPr lang="ru-RU" dirty="0" smtClean="0"/>
              <a:t> </a:t>
            </a:r>
            <a:r>
              <a:rPr lang="ru-RU" dirty="0" err="1" smtClean="0"/>
              <a:t>деген</a:t>
            </a:r>
            <a:r>
              <a:rPr lang="ru-RU" dirty="0" smtClean="0"/>
              <a:t>, </a:t>
            </a:r>
            <a:r>
              <a:rPr lang="ru-RU" dirty="0" err="1" smtClean="0"/>
              <a:t>кебенек</a:t>
            </a:r>
            <a:r>
              <a:rPr lang="ru-RU" dirty="0" smtClean="0"/>
              <a:t> пен </a:t>
            </a:r>
            <a:r>
              <a:rPr lang="ru-RU" dirty="0" err="1" smtClean="0"/>
              <a:t>қамшы </a:t>
            </a:r>
            <a:r>
              <a:rPr lang="ru-RU" dirty="0" smtClean="0"/>
              <a:t>жабу – ел </a:t>
            </a:r>
            <a:r>
              <a:rPr lang="ru-RU" dirty="0" err="1" smtClean="0"/>
              <a:t>қорғайтын </a:t>
            </a:r>
            <a:r>
              <a:rPr lang="ru-RU" dirty="0" smtClean="0"/>
              <a:t>ер </a:t>
            </a:r>
            <a:r>
              <a:rPr lang="ru-RU" dirty="0" err="1" smtClean="0"/>
              <a:t>болсын</a:t>
            </a:r>
            <a:r>
              <a:rPr lang="ru-RU" dirty="0" smtClean="0"/>
              <a:t> </a:t>
            </a:r>
            <a:r>
              <a:rPr lang="ru-RU" dirty="0" err="1" smtClean="0"/>
              <a:t>деген</a:t>
            </a:r>
            <a:r>
              <a:rPr lang="ru-RU" dirty="0" smtClean="0"/>
              <a:t> </a:t>
            </a:r>
            <a:r>
              <a:rPr lang="ru-RU" dirty="0" err="1" smtClean="0"/>
              <a:t>тілек</a:t>
            </a:r>
            <a:r>
              <a:rPr lang="ru-RU" dirty="0" smtClean="0"/>
              <a:t>. </a:t>
            </a:r>
            <a:br>
              <a:rPr lang="ru-RU" dirty="0" smtClean="0"/>
            </a:br>
            <a:r>
              <a:rPr lang="ru-RU" dirty="0" err="1" smtClean="0"/>
              <a:t>Үй иесі</a:t>
            </a:r>
            <a:r>
              <a:rPr lang="ru-RU" dirty="0" smtClean="0"/>
              <a:t> </a:t>
            </a:r>
            <a:r>
              <a:rPr lang="ru-RU" dirty="0" err="1" smtClean="0"/>
              <a:t>баласын</a:t>
            </a:r>
            <a:r>
              <a:rPr lang="ru-RU" dirty="0" smtClean="0"/>
              <a:t> </a:t>
            </a:r>
            <a:r>
              <a:rPr lang="ru-RU" dirty="0" err="1" smtClean="0"/>
              <a:t>бесікке</a:t>
            </a:r>
            <a:r>
              <a:rPr lang="ru-RU" dirty="0" smtClean="0"/>
              <a:t> </a:t>
            </a:r>
            <a:r>
              <a:rPr lang="ru-RU" dirty="0" err="1" smtClean="0"/>
              <a:t>салған адамға өз риза-шылығымен сақина, жү-зік, білезік</a:t>
            </a:r>
            <a:r>
              <a:rPr lang="ru-RU" dirty="0" smtClean="0"/>
              <a:t>, </a:t>
            </a:r>
            <a:r>
              <a:rPr lang="ru-RU" dirty="0" err="1" smtClean="0"/>
              <a:t>сырға, </a:t>
            </a:r>
            <a:r>
              <a:rPr lang="ru-RU" dirty="0" smtClean="0"/>
              <a:t>мата </a:t>
            </a:r>
            <a:r>
              <a:rPr lang="ru-RU" dirty="0" err="1" smtClean="0"/>
              <a:t>тәрізді қымбат бұйымдарды сыйлайды</a:t>
            </a:r>
            <a:r>
              <a:rPr lang="ru-RU" dirty="0" smtClean="0"/>
              <a:t>. </a:t>
            </a:r>
            <a:r>
              <a:rPr lang="ru-RU" dirty="0" err="1" smtClean="0"/>
              <a:t>Бесікке</a:t>
            </a:r>
            <a:r>
              <a:rPr lang="ru-RU" dirty="0" smtClean="0"/>
              <a:t> салу </a:t>
            </a:r>
            <a:r>
              <a:rPr lang="ru-RU" dirty="0" err="1" smtClean="0"/>
              <a:t>тойында</a:t>
            </a:r>
            <a:r>
              <a:rPr lang="ru-RU" dirty="0" smtClean="0"/>
              <a:t> </a:t>
            </a:r>
            <a:r>
              <a:rPr lang="ru-RU" dirty="0" err="1" smtClean="0"/>
              <a:t>ән </a:t>
            </a:r>
            <a:r>
              <a:rPr lang="ru-RU" dirty="0" smtClean="0"/>
              <a:t>де </a:t>
            </a:r>
            <a:r>
              <a:rPr lang="ru-RU" dirty="0" err="1" smtClean="0"/>
              <a:t>айтуға</a:t>
            </a:r>
            <a:r>
              <a:rPr lang="ru-RU" dirty="0" smtClean="0"/>
              <a:t>, </a:t>
            </a:r>
            <a:r>
              <a:rPr lang="ru-RU" dirty="0" err="1" smtClean="0"/>
              <a:t>күй де</a:t>
            </a:r>
            <a:r>
              <a:rPr lang="ru-RU" dirty="0" smtClean="0"/>
              <a:t> </a:t>
            </a:r>
            <a:r>
              <a:rPr lang="ru-RU" dirty="0" err="1" smtClean="0"/>
              <a:t>тартуға болады</a:t>
            </a:r>
            <a:r>
              <a:rPr lang="ru-RU" dirty="0" smtClean="0"/>
              <a:t>. </a:t>
            </a:r>
            <a:r>
              <a:rPr lang="ru-RU" dirty="0" err="1" smtClean="0"/>
              <a:t>Бұл тойда</a:t>
            </a:r>
            <a:r>
              <a:rPr lang="ru-RU" dirty="0" smtClean="0"/>
              <a:t> да </a:t>
            </a:r>
            <a:r>
              <a:rPr lang="ru-RU" dirty="0" err="1" smtClean="0"/>
              <a:t>адамдар</a:t>
            </a:r>
            <a:r>
              <a:rPr lang="ru-RU" dirty="0" smtClean="0"/>
              <a:t> </a:t>
            </a:r>
            <a:r>
              <a:rPr lang="ru-RU" dirty="0" err="1" smtClean="0"/>
              <a:t>ет</a:t>
            </a:r>
            <a:r>
              <a:rPr lang="ru-RU" dirty="0" smtClean="0"/>
              <a:t> </a:t>
            </a:r>
            <a:r>
              <a:rPr lang="ru-RU" dirty="0" err="1" smtClean="0"/>
              <a:t>жеп</a:t>
            </a:r>
            <a:r>
              <a:rPr lang="ru-RU" dirty="0" smtClean="0"/>
              <a:t>, </a:t>
            </a:r>
            <a:r>
              <a:rPr lang="ru-RU" dirty="0" err="1" smtClean="0"/>
              <a:t>шай</a:t>
            </a:r>
            <a:r>
              <a:rPr lang="ru-RU" dirty="0" smtClean="0"/>
              <a:t> </a:t>
            </a:r>
            <a:r>
              <a:rPr lang="ru-RU" dirty="0" err="1" smtClean="0"/>
              <a:t>ішіп</a:t>
            </a:r>
            <a:r>
              <a:rPr lang="ru-RU" dirty="0" smtClean="0"/>
              <a:t>, </a:t>
            </a:r>
            <a:r>
              <a:rPr lang="ru-RU" dirty="0" err="1" smtClean="0"/>
              <a:t>әзіл-қалжың айтысып</a:t>
            </a:r>
            <a:r>
              <a:rPr lang="ru-RU" dirty="0" smtClean="0"/>
              <a:t>, </a:t>
            </a:r>
            <a:r>
              <a:rPr lang="ru-RU" dirty="0" err="1" smtClean="0"/>
              <a:t>мәз-мәйрам болып</a:t>
            </a:r>
            <a:r>
              <a:rPr lang="ru-RU" dirty="0" smtClean="0"/>
              <a:t> </a:t>
            </a:r>
            <a:r>
              <a:rPr lang="ru-RU" dirty="0" err="1" smtClean="0"/>
              <a:t>тарқасады</a:t>
            </a:r>
            <a:r>
              <a:rPr lang="ru-RU" dirty="0" smtClean="0"/>
              <a:t>. </a:t>
            </a:r>
            <a:endParaRPr lang="ru-RU" dirty="0"/>
          </a:p>
        </p:txBody>
      </p:sp>
      <p:pic>
        <p:nvPicPr>
          <p:cNvPr id="2050" name="Picture 2"/>
          <p:cNvPicPr>
            <a:picLocks noChangeAspect="1" noChangeArrowheads="1"/>
          </p:cNvPicPr>
          <p:nvPr/>
        </p:nvPicPr>
        <p:blipFill>
          <a:blip r:embed="rId2" cstate="print"/>
          <a:srcRect/>
          <a:stretch>
            <a:fillRect/>
          </a:stretch>
        </p:blipFill>
        <p:spPr bwMode="auto">
          <a:xfrm rot="700509">
            <a:off x="6596309" y="2189551"/>
            <a:ext cx="2134162" cy="2573961"/>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714356"/>
            <a:ext cx="8686800" cy="841248"/>
          </a:xfrm>
        </p:spPr>
        <p:txBody>
          <a:bodyPr>
            <a:normAutofit fontScale="90000"/>
          </a:bodyPr>
          <a:lstStyle/>
          <a:p>
            <a:r>
              <a:rPr lang="kk-KZ" dirty="0" smtClean="0"/>
              <a:t>			</a:t>
            </a:r>
            <a:r>
              <a:rPr lang="kk-KZ" dirty="0" smtClean="0">
                <a:solidFill>
                  <a:srgbClr val="FF0000"/>
                </a:solidFill>
              </a:rPr>
              <a:t>Қасиетті сандар</a:t>
            </a:r>
            <a:br>
              <a:rPr lang="kk-KZ" dirty="0" smtClean="0">
                <a:solidFill>
                  <a:srgbClr val="FF0000"/>
                </a:solidFill>
              </a:rPr>
            </a:br>
            <a:r>
              <a:rPr lang="kk-KZ" dirty="0" smtClean="0">
                <a:solidFill>
                  <a:srgbClr val="FF0000"/>
                </a:solidFill>
              </a:rPr>
              <a:t>			     жеті саны</a:t>
            </a:r>
            <a:endParaRPr lang="ru-RU" dirty="0">
              <a:solidFill>
                <a:srgbClr val="FF0000"/>
              </a:solidFill>
            </a:endParaRPr>
          </a:p>
        </p:txBody>
      </p:sp>
      <p:sp>
        <p:nvSpPr>
          <p:cNvPr id="3" name="Прямоугольник 2"/>
          <p:cNvSpPr/>
          <p:nvPr/>
        </p:nvSpPr>
        <p:spPr>
          <a:xfrm>
            <a:off x="928662" y="1643050"/>
            <a:ext cx="7429552" cy="2862322"/>
          </a:xfrm>
          <a:prstGeom prst="rect">
            <a:avLst/>
          </a:prstGeom>
        </p:spPr>
        <p:txBody>
          <a:bodyPr wrap="square">
            <a:spAutoFit/>
          </a:bodyPr>
          <a:lstStyle/>
          <a:p>
            <a:pPr algn="ctr"/>
            <a:r>
              <a:rPr lang="ru-RU" dirty="0" smtClean="0">
                <a:solidFill>
                  <a:srgbClr val="FF0000"/>
                </a:solidFill>
              </a:rPr>
              <a:t>"</a:t>
            </a:r>
            <a:r>
              <a:rPr lang="ru-RU" dirty="0" err="1" smtClean="0">
                <a:solidFill>
                  <a:srgbClr val="FF0000"/>
                </a:solidFill>
              </a:rPr>
              <a:t>Жеті</a:t>
            </a:r>
            <a:r>
              <a:rPr lang="ru-RU" dirty="0" smtClean="0">
                <a:solidFill>
                  <a:srgbClr val="FF0000"/>
                </a:solidFill>
              </a:rPr>
              <a:t>" </a:t>
            </a:r>
            <a:r>
              <a:rPr lang="ru-RU" dirty="0" err="1" smtClean="0">
                <a:solidFill>
                  <a:srgbClr val="FF0000"/>
                </a:solidFill>
              </a:rPr>
              <a:t>сөзімен байланысты</a:t>
            </a:r>
            <a:r>
              <a:rPr lang="ru-RU" dirty="0" smtClean="0">
                <a:solidFill>
                  <a:srgbClr val="FF0000"/>
                </a:solidFill>
              </a:rPr>
              <a:t> </a:t>
            </a:r>
            <a:r>
              <a:rPr lang="ru-RU" dirty="0" err="1" smtClean="0">
                <a:solidFill>
                  <a:srgbClr val="FF0000"/>
                </a:solidFill>
              </a:rPr>
              <a:t>халқымызда жеті</a:t>
            </a:r>
            <a:r>
              <a:rPr lang="ru-RU" dirty="0" smtClean="0">
                <a:solidFill>
                  <a:srgbClr val="FF0000"/>
                </a:solidFill>
              </a:rPr>
              <a:t> </a:t>
            </a:r>
            <a:r>
              <a:rPr lang="ru-RU" dirty="0" err="1" smtClean="0">
                <a:solidFill>
                  <a:srgbClr val="FF0000"/>
                </a:solidFill>
              </a:rPr>
              <a:t>қазына, жеті</a:t>
            </a:r>
            <a:r>
              <a:rPr lang="ru-RU" dirty="0" smtClean="0">
                <a:solidFill>
                  <a:srgbClr val="FF0000"/>
                </a:solidFill>
              </a:rPr>
              <a:t> </a:t>
            </a:r>
            <a:r>
              <a:rPr lang="ru-RU" dirty="0" err="1" smtClean="0">
                <a:solidFill>
                  <a:srgbClr val="FF0000"/>
                </a:solidFill>
              </a:rPr>
              <a:t>күн, жеті</a:t>
            </a:r>
            <a:r>
              <a:rPr lang="ru-RU" dirty="0" smtClean="0">
                <a:solidFill>
                  <a:srgbClr val="FF0000"/>
                </a:solidFill>
              </a:rPr>
              <a:t> </a:t>
            </a:r>
            <a:r>
              <a:rPr lang="ru-RU" dirty="0" err="1" smtClean="0">
                <a:solidFill>
                  <a:srgbClr val="FF0000"/>
                </a:solidFill>
              </a:rPr>
              <a:t>жұрт, жеті</a:t>
            </a:r>
            <a:r>
              <a:rPr lang="ru-RU" dirty="0" smtClean="0">
                <a:solidFill>
                  <a:srgbClr val="FF0000"/>
                </a:solidFill>
              </a:rPr>
              <a:t> </a:t>
            </a:r>
            <a:r>
              <a:rPr lang="ru-RU" dirty="0" err="1" smtClean="0">
                <a:solidFill>
                  <a:srgbClr val="FF0000"/>
                </a:solidFill>
              </a:rPr>
              <a:t>жоқ, жеті</a:t>
            </a:r>
            <a:r>
              <a:rPr lang="ru-RU" dirty="0" smtClean="0">
                <a:solidFill>
                  <a:srgbClr val="FF0000"/>
                </a:solidFill>
              </a:rPr>
              <a:t> </a:t>
            </a:r>
            <a:r>
              <a:rPr lang="ru-RU" dirty="0" err="1" smtClean="0">
                <a:solidFill>
                  <a:srgbClr val="FF0000"/>
                </a:solidFill>
              </a:rPr>
              <a:t>жұт, жеті</a:t>
            </a:r>
            <a:r>
              <a:rPr lang="ru-RU" dirty="0" smtClean="0">
                <a:solidFill>
                  <a:srgbClr val="FF0000"/>
                </a:solidFill>
              </a:rPr>
              <a:t> </a:t>
            </a:r>
            <a:r>
              <a:rPr lang="ru-RU" dirty="0" err="1" smtClean="0">
                <a:solidFill>
                  <a:srgbClr val="FF0000"/>
                </a:solidFill>
              </a:rPr>
              <a:t>ғалам, жеті</a:t>
            </a:r>
            <a:r>
              <a:rPr lang="ru-RU" dirty="0" smtClean="0">
                <a:solidFill>
                  <a:srgbClr val="FF0000"/>
                </a:solidFill>
              </a:rPr>
              <a:t> </a:t>
            </a:r>
            <a:r>
              <a:rPr lang="ru-RU" dirty="0" err="1" smtClean="0">
                <a:solidFill>
                  <a:srgbClr val="FF0000"/>
                </a:solidFill>
              </a:rPr>
              <a:t>қат көк, жеті</a:t>
            </a:r>
            <a:r>
              <a:rPr lang="ru-RU" dirty="0" smtClean="0">
                <a:solidFill>
                  <a:srgbClr val="FF0000"/>
                </a:solidFill>
              </a:rPr>
              <a:t> </a:t>
            </a:r>
            <a:r>
              <a:rPr lang="ru-RU" dirty="0" err="1" smtClean="0">
                <a:solidFill>
                  <a:srgbClr val="FF0000"/>
                </a:solidFill>
              </a:rPr>
              <a:t>ғашық сөздері пайда</a:t>
            </a:r>
            <a:r>
              <a:rPr lang="ru-RU" dirty="0" smtClean="0">
                <a:solidFill>
                  <a:srgbClr val="FF0000"/>
                </a:solidFill>
              </a:rPr>
              <a:t> </a:t>
            </a:r>
            <a:r>
              <a:rPr lang="ru-RU" dirty="0" err="1" smtClean="0">
                <a:solidFill>
                  <a:srgbClr val="FF0000"/>
                </a:solidFill>
              </a:rPr>
              <a:t>болған.</a:t>
            </a:r>
            <a:r>
              <a:rPr lang="ru-RU" dirty="0" smtClean="0">
                <a:solidFill>
                  <a:srgbClr val="FF0000"/>
                </a:solidFill>
              </a:rPr>
              <a:t> XVI </a:t>
            </a:r>
            <a:r>
              <a:rPr lang="ru-RU" dirty="0" err="1" smtClean="0">
                <a:solidFill>
                  <a:srgbClr val="FF0000"/>
                </a:solidFill>
              </a:rPr>
              <a:t>ғасырда өмірге келген</a:t>
            </a:r>
            <a:r>
              <a:rPr lang="ru-RU" dirty="0" smtClean="0">
                <a:solidFill>
                  <a:srgbClr val="FF0000"/>
                </a:solidFill>
              </a:rPr>
              <a:t> "</a:t>
            </a:r>
            <a:r>
              <a:rPr lang="ru-RU" dirty="0" err="1" smtClean="0">
                <a:solidFill>
                  <a:srgbClr val="FF0000"/>
                </a:solidFill>
              </a:rPr>
              <a:t>Әз Тәукенің </a:t>
            </a:r>
            <a:r>
              <a:rPr lang="ru-RU" dirty="0" smtClean="0">
                <a:solidFill>
                  <a:srgbClr val="FF0000"/>
                </a:solidFill>
              </a:rPr>
              <a:t>"</a:t>
            </a:r>
            <a:r>
              <a:rPr lang="ru-RU" dirty="0" err="1" smtClean="0">
                <a:solidFill>
                  <a:srgbClr val="FF0000"/>
                </a:solidFill>
              </a:rPr>
              <a:t>Жеті</a:t>
            </a:r>
            <a:r>
              <a:rPr lang="ru-RU" dirty="0" smtClean="0">
                <a:solidFill>
                  <a:srgbClr val="FF0000"/>
                </a:solidFill>
              </a:rPr>
              <a:t> </a:t>
            </a:r>
            <a:r>
              <a:rPr lang="ru-RU" dirty="0" err="1" smtClean="0">
                <a:solidFill>
                  <a:srgbClr val="FF0000"/>
                </a:solidFill>
              </a:rPr>
              <a:t>жарғысы</a:t>
            </a:r>
            <a:r>
              <a:rPr lang="ru-RU" dirty="0" smtClean="0">
                <a:solidFill>
                  <a:srgbClr val="FF0000"/>
                </a:solidFill>
              </a:rPr>
              <a:t>" да </a:t>
            </a:r>
            <a:r>
              <a:rPr lang="ru-RU" dirty="0" err="1" smtClean="0">
                <a:solidFill>
                  <a:srgbClr val="FF0000"/>
                </a:solidFill>
              </a:rPr>
              <a:t>жеті</a:t>
            </a:r>
            <a:r>
              <a:rPr lang="ru-RU" dirty="0" smtClean="0">
                <a:solidFill>
                  <a:srgbClr val="FF0000"/>
                </a:solidFill>
              </a:rPr>
              <a:t> </a:t>
            </a:r>
            <a:r>
              <a:rPr lang="ru-RU" dirty="0" err="1" smtClean="0">
                <a:solidFill>
                  <a:srgbClr val="FF0000"/>
                </a:solidFill>
              </a:rPr>
              <a:t>сөзінің қасиетіне</a:t>
            </a:r>
            <a:r>
              <a:rPr lang="ru-RU" dirty="0" smtClean="0">
                <a:solidFill>
                  <a:srgbClr val="FF0000"/>
                </a:solidFill>
              </a:rPr>
              <a:t>, </a:t>
            </a:r>
            <a:r>
              <a:rPr lang="ru-RU" dirty="0" err="1" smtClean="0">
                <a:solidFill>
                  <a:srgbClr val="FF0000"/>
                </a:solidFill>
              </a:rPr>
              <a:t>киелі</a:t>
            </a:r>
            <a:r>
              <a:rPr lang="ru-RU" dirty="0" smtClean="0">
                <a:solidFill>
                  <a:srgbClr val="FF0000"/>
                </a:solidFill>
              </a:rPr>
              <a:t> </a:t>
            </a:r>
            <a:r>
              <a:rPr lang="ru-RU" dirty="0" err="1" smtClean="0">
                <a:solidFill>
                  <a:srgbClr val="FF0000"/>
                </a:solidFill>
              </a:rPr>
              <a:t>жағына мән беруден</a:t>
            </a:r>
            <a:r>
              <a:rPr lang="ru-RU" dirty="0" smtClean="0">
                <a:solidFill>
                  <a:srgbClr val="FF0000"/>
                </a:solidFill>
              </a:rPr>
              <a:t> </a:t>
            </a:r>
            <a:r>
              <a:rPr lang="ru-RU" dirty="0" err="1" smtClean="0">
                <a:solidFill>
                  <a:srgbClr val="FF0000"/>
                </a:solidFill>
              </a:rPr>
              <a:t>туған </a:t>
            </a:r>
            <a:r>
              <a:rPr lang="ru-RU" dirty="0" smtClean="0">
                <a:solidFill>
                  <a:srgbClr val="FF0000"/>
                </a:solidFill>
              </a:rPr>
              <a:t>болу </a:t>
            </a:r>
            <a:r>
              <a:rPr lang="ru-RU" dirty="0" err="1" smtClean="0">
                <a:solidFill>
                  <a:srgbClr val="FF0000"/>
                </a:solidFill>
              </a:rPr>
              <a:t>керек</a:t>
            </a:r>
            <a:r>
              <a:rPr lang="ru-RU" dirty="0" smtClean="0">
                <a:solidFill>
                  <a:srgbClr val="FF0000"/>
                </a:solidFill>
              </a:rPr>
              <a:t>.</a:t>
            </a:r>
            <a:br>
              <a:rPr lang="ru-RU" dirty="0" smtClean="0">
                <a:solidFill>
                  <a:srgbClr val="FF0000"/>
                </a:solidFill>
              </a:rPr>
            </a:br>
            <a:r>
              <a:rPr lang="ru-RU" dirty="0" err="1" smtClean="0">
                <a:solidFill>
                  <a:srgbClr val="FF0000"/>
                </a:solidFill>
              </a:rPr>
              <a:t>Өлген адамның жетісін</a:t>
            </a:r>
            <a:r>
              <a:rPr lang="ru-RU" dirty="0" smtClean="0">
                <a:solidFill>
                  <a:srgbClr val="FF0000"/>
                </a:solidFill>
              </a:rPr>
              <a:t> беру, </a:t>
            </a:r>
            <a:r>
              <a:rPr lang="ru-RU" dirty="0" err="1" smtClean="0">
                <a:solidFill>
                  <a:srgbClr val="FF0000"/>
                </a:solidFill>
              </a:rPr>
              <a:t>жеті</a:t>
            </a:r>
            <a:r>
              <a:rPr lang="ru-RU" dirty="0" smtClean="0">
                <a:solidFill>
                  <a:srgbClr val="FF0000"/>
                </a:solidFill>
              </a:rPr>
              <a:t> </a:t>
            </a:r>
            <a:r>
              <a:rPr lang="ru-RU" dirty="0" err="1" smtClean="0">
                <a:solidFill>
                  <a:srgbClr val="FF0000"/>
                </a:solidFill>
              </a:rPr>
              <a:t>шелпек</a:t>
            </a:r>
            <a:r>
              <a:rPr lang="ru-RU" dirty="0" smtClean="0">
                <a:solidFill>
                  <a:srgbClr val="FF0000"/>
                </a:solidFill>
              </a:rPr>
              <a:t> </a:t>
            </a:r>
            <a:r>
              <a:rPr lang="ru-RU" dirty="0" err="1" smtClean="0">
                <a:solidFill>
                  <a:srgbClr val="FF0000"/>
                </a:solidFill>
              </a:rPr>
              <a:t>пісіріп</a:t>
            </a:r>
            <a:r>
              <a:rPr lang="ru-RU" dirty="0" smtClean="0">
                <a:solidFill>
                  <a:srgbClr val="FF0000"/>
                </a:solidFill>
              </a:rPr>
              <a:t>, </a:t>
            </a:r>
            <a:r>
              <a:rPr lang="ru-RU" dirty="0" err="1" smtClean="0">
                <a:solidFill>
                  <a:srgbClr val="FF0000"/>
                </a:solidFill>
              </a:rPr>
              <a:t>еске</a:t>
            </a:r>
            <a:r>
              <a:rPr lang="ru-RU" dirty="0" smtClean="0">
                <a:solidFill>
                  <a:srgbClr val="FF0000"/>
                </a:solidFill>
              </a:rPr>
              <a:t> </a:t>
            </a:r>
            <a:r>
              <a:rPr lang="ru-RU" dirty="0" err="1" smtClean="0">
                <a:solidFill>
                  <a:srgbClr val="FF0000"/>
                </a:solidFill>
              </a:rPr>
              <a:t>алу</a:t>
            </a:r>
            <a:r>
              <a:rPr lang="ru-RU" dirty="0" smtClean="0">
                <a:solidFill>
                  <a:srgbClr val="FF0000"/>
                </a:solidFill>
              </a:rPr>
              <a:t> </a:t>
            </a:r>
            <a:r>
              <a:rPr lang="ru-RU" dirty="0" err="1" smtClean="0">
                <a:solidFill>
                  <a:srgbClr val="FF0000"/>
                </a:solidFill>
              </a:rPr>
              <a:t>және </a:t>
            </a:r>
            <a:r>
              <a:rPr lang="ru-RU" dirty="0" smtClean="0">
                <a:solidFill>
                  <a:srgbClr val="FF0000"/>
                </a:solidFill>
              </a:rPr>
              <a:t>"</a:t>
            </a:r>
            <a:r>
              <a:rPr lang="ru-RU" dirty="0" err="1" smtClean="0">
                <a:solidFill>
                  <a:srgbClr val="FF0000"/>
                </a:solidFill>
              </a:rPr>
              <a:t>Жетіге</a:t>
            </a:r>
            <a:r>
              <a:rPr lang="ru-RU" dirty="0" smtClean="0">
                <a:solidFill>
                  <a:srgbClr val="FF0000"/>
                </a:solidFill>
              </a:rPr>
              <a:t> </a:t>
            </a:r>
            <a:r>
              <a:rPr lang="ru-RU" dirty="0" err="1" smtClean="0">
                <a:solidFill>
                  <a:srgbClr val="FF0000"/>
                </a:solidFill>
              </a:rPr>
              <a:t>келгенше</a:t>
            </a:r>
            <a:r>
              <a:rPr lang="ru-RU" dirty="0" smtClean="0">
                <a:solidFill>
                  <a:srgbClr val="FF0000"/>
                </a:solidFill>
              </a:rPr>
              <a:t> </a:t>
            </a:r>
            <a:r>
              <a:rPr lang="ru-RU" dirty="0" err="1" smtClean="0">
                <a:solidFill>
                  <a:srgbClr val="FF0000"/>
                </a:solidFill>
              </a:rPr>
              <a:t>жерден</a:t>
            </a:r>
            <a:r>
              <a:rPr lang="ru-RU" dirty="0" smtClean="0">
                <a:solidFill>
                  <a:srgbClr val="FF0000"/>
                </a:solidFill>
              </a:rPr>
              <a:t> </a:t>
            </a:r>
            <a:r>
              <a:rPr lang="ru-RU" dirty="0" err="1" smtClean="0">
                <a:solidFill>
                  <a:srgbClr val="FF0000"/>
                </a:solidFill>
              </a:rPr>
              <a:t>таяқ жерсің", </a:t>
            </a:r>
            <a:r>
              <a:rPr lang="ru-RU" dirty="0" smtClean="0">
                <a:solidFill>
                  <a:srgbClr val="FF0000"/>
                </a:solidFill>
              </a:rPr>
              <a:t>"</a:t>
            </a:r>
            <a:r>
              <a:rPr lang="ru-RU" dirty="0" err="1" smtClean="0">
                <a:solidFill>
                  <a:srgbClr val="FF0000"/>
                </a:solidFill>
              </a:rPr>
              <a:t>Жеті</a:t>
            </a:r>
            <a:r>
              <a:rPr lang="ru-RU" dirty="0" smtClean="0">
                <a:solidFill>
                  <a:srgbClr val="FF0000"/>
                </a:solidFill>
              </a:rPr>
              <a:t> </a:t>
            </a:r>
            <a:r>
              <a:rPr lang="ru-RU" dirty="0" err="1" smtClean="0">
                <a:solidFill>
                  <a:srgbClr val="FF0000"/>
                </a:solidFill>
              </a:rPr>
              <a:t>қабат жер</a:t>
            </a:r>
            <a:r>
              <a:rPr lang="ru-RU" dirty="0" smtClean="0">
                <a:solidFill>
                  <a:srgbClr val="FF0000"/>
                </a:solidFill>
              </a:rPr>
              <a:t> </a:t>
            </a:r>
            <a:r>
              <a:rPr lang="ru-RU" dirty="0" err="1" smtClean="0">
                <a:solidFill>
                  <a:srgbClr val="FF0000"/>
                </a:solidFill>
              </a:rPr>
              <a:t>астында</a:t>
            </a:r>
            <a:r>
              <a:rPr lang="ru-RU" dirty="0" smtClean="0">
                <a:solidFill>
                  <a:srgbClr val="FF0000"/>
                </a:solidFill>
              </a:rPr>
              <a:t>" </a:t>
            </a:r>
            <a:r>
              <a:rPr lang="ru-RU" dirty="0" err="1" smtClean="0">
                <a:solidFill>
                  <a:srgbClr val="FF0000"/>
                </a:solidFill>
              </a:rPr>
              <a:t>сияқты дәстүрлік сөздер </a:t>
            </a:r>
            <a:r>
              <a:rPr lang="ru-RU" dirty="0" smtClean="0">
                <a:solidFill>
                  <a:srgbClr val="FF0000"/>
                </a:solidFill>
              </a:rPr>
              <a:t>мен </a:t>
            </a:r>
            <a:r>
              <a:rPr lang="ru-RU" dirty="0" err="1" smtClean="0">
                <a:solidFill>
                  <a:srgbClr val="FF0000"/>
                </a:solidFill>
              </a:rPr>
              <a:t>мақал </a:t>
            </a:r>
            <a:r>
              <a:rPr lang="ru-RU" dirty="0" smtClean="0">
                <a:solidFill>
                  <a:srgbClr val="FF0000"/>
                </a:solidFill>
              </a:rPr>
              <a:t>- </a:t>
            </a:r>
            <a:r>
              <a:rPr lang="ru-RU" dirty="0" err="1" smtClean="0">
                <a:solidFill>
                  <a:srgbClr val="FF0000"/>
                </a:solidFill>
              </a:rPr>
              <a:t>мәтелдердің шығуы </a:t>
            </a:r>
            <a:r>
              <a:rPr lang="ru-RU" dirty="0" smtClean="0">
                <a:solidFill>
                  <a:srgbClr val="FF0000"/>
                </a:solidFill>
              </a:rPr>
              <a:t>да </a:t>
            </a:r>
            <a:r>
              <a:rPr lang="ru-RU" dirty="0" err="1" smtClean="0">
                <a:solidFill>
                  <a:srgbClr val="FF0000"/>
                </a:solidFill>
              </a:rPr>
              <a:t>жетімен</a:t>
            </a:r>
            <a:r>
              <a:rPr lang="ru-RU" dirty="0" smtClean="0">
                <a:solidFill>
                  <a:srgbClr val="FF0000"/>
                </a:solidFill>
              </a:rPr>
              <a:t> </a:t>
            </a:r>
            <a:r>
              <a:rPr lang="ru-RU" dirty="0" err="1" smtClean="0">
                <a:solidFill>
                  <a:srgbClr val="FF0000"/>
                </a:solidFill>
              </a:rPr>
              <a:t>байланысты</a:t>
            </a:r>
            <a:r>
              <a:rPr lang="ru-RU" dirty="0" smtClean="0">
                <a:solidFill>
                  <a:srgbClr val="FF0000"/>
                </a:solidFill>
              </a:rPr>
              <a:t>.</a:t>
            </a:r>
            <a:br>
              <a:rPr lang="ru-RU" dirty="0" smtClean="0">
                <a:solidFill>
                  <a:srgbClr val="FF0000"/>
                </a:solidFill>
              </a:rPr>
            </a:br>
            <a:endParaRPr lang="ru-RU" dirty="0">
              <a:solidFill>
                <a:srgbClr val="FF0000"/>
              </a:solidFill>
            </a:endParaRPr>
          </a:p>
        </p:txBody>
      </p:sp>
      <p:pic>
        <p:nvPicPr>
          <p:cNvPr id="4" name="Picture 10" descr="j0282747"/>
          <p:cNvPicPr>
            <a:picLocks noChangeAspect="1" noChangeArrowheads="1" noCrop="1"/>
          </p:cNvPicPr>
          <p:nvPr/>
        </p:nvPicPr>
        <p:blipFill>
          <a:blip r:embed="rId3" cstate="print"/>
          <a:srcRect/>
          <a:stretch>
            <a:fillRect/>
          </a:stretch>
        </p:blipFill>
        <p:spPr bwMode="auto">
          <a:xfrm>
            <a:off x="7500958" y="5286388"/>
            <a:ext cx="1093788" cy="1211263"/>
          </a:xfrm>
          <a:prstGeom prst="rect">
            <a:avLst/>
          </a:prstGeom>
          <a:noFill/>
          <a:ln w="9525">
            <a:noFill/>
            <a:miter lim="800000"/>
            <a:headEnd/>
            <a:tailEnd/>
          </a:ln>
        </p:spPr>
      </p:pic>
    </p:spTree>
  </p:cSld>
  <p:clrMapOvr>
    <a:masterClrMapping/>
  </p:clrMapOvr>
  <p:transition spd="slow">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a:t>
            </a:r>
            <a:r>
              <a:rPr lang="kk-KZ" dirty="0" smtClean="0">
                <a:solidFill>
                  <a:srgbClr val="FF0000"/>
                </a:solidFill>
              </a:rPr>
              <a:t>Тоғыз саны</a:t>
            </a:r>
            <a:endParaRPr lang="ru-RU" dirty="0">
              <a:solidFill>
                <a:srgbClr val="FF0000"/>
              </a:solidFill>
            </a:endParaRPr>
          </a:p>
        </p:txBody>
      </p:sp>
      <p:sp>
        <p:nvSpPr>
          <p:cNvPr id="3" name="Прямоугольник 2"/>
          <p:cNvSpPr/>
          <p:nvPr/>
        </p:nvSpPr>
        <p:spPr>
          <a:xfrm>
            <a:off x="928662" y="1357298"/>
            <a:ext cx="7500990" cy="2954655"/>
          </a:xfrm>
          <a:prstGeom prst="rect">
            <a:avLst/>
          </a:prstGeom>
        </p:spPr>
        <p:txBody>
          <a:bodyPr wrap="square">
            <a:spAutoFit/>
          </a:bodyPr>
          <a:lstStyle/>
          <a:p>
            <a:pPr algn="ctr"/>
            <a:r>
              <a:rPr lang="ru-RU" sz="2400" dirty="0" err="1" smtClean="0">
                <a:solidFill>
                  <a:srgbClr val="FF0000"/>
                </a:solidFill>
              </a:rPr>
              <a:t>Тоғыз </a:t>
            </a:r>
            <a:r>
              <a:rPr lang="ru-RU" sz="2400" dirty="0" smtClean="0">
                <a:solidFill>
                  <a:srgbClr val="FF0000"/>
                </a:solidFill>
              </a:rPr>
              <a:t>саны араб </a:t>
            </a:r>
            <a:r>
              <a:rPr lang="ru-RU" sz="2400" dirty="0" err="1" smtClean="0">
                <a:solidFill>
                  <a:srgbClr val="FF0000"/>
                </a:solidFill>
              </a:rPr>
              <a:t>елінен</a:t>
            </a:r>
            <a:r>
              <a:rPr lang="ru-RU" sz="2400" dirty="0" smtClean="0">
                <a:solidFill>
                  <a:srgbClr val="FF0000"/>
                </a:solidFill>
              </a:rPr>
              <a:t> </a:t>
            </a:r>
            <a:r>
              <a:rPr lang="ru-RU" sz="2400" dirty="0" err="1" smtClean="0">
                <a:solidFill>
                  <a:srgbClr val="FF0000"/>
                </a:solidFill>
              </a:rPr>
              <a:t>дінмен</a:t>
            </a:r>
            <a:r>
              <a:rPr lang="ru-RU" sz="2400" dirty="0" smtClean="0">
                <a:solidFill>
                  <a:srgbClr val="FF0000"/>
                </a:solidFill>
              </a:rPr>
              <a:t> </a:t>
            </a:r>
            <a:r>
              <a:rPr lang="ru-RU" sz="2400" dirty="0" err="1" smtClean="0">
                <a:solidFill>
                  <a:srgbClr val="FF0000"/>
                </a:solidFill>
              </a:rPr>
              <a:t>байланысты</a:t>
            </a:r>
            <a:r>
              <a:rPr lang="ru-RU" sz="2400" dirty="0" smtClean="0">
                <a:solidFill>
                  <a:srgbClr val="FF0000"/>
                </a:solidFill>
              </a:rPr>
              <a:t> </a:t>
            </a:r>
            <a:r>
              <a:rPr lang="ru-RU" sz="2400" dirty="0" err="1" smtClean="0">
                <a:solidFill>
                  <a:srgbClr val="FF0000"/>
                </a:solidFill>
              </a:rPr>
              <a:t>енген</a:t>
            </a:r>
            <a:r>
              <a:rPr lang="ru-RU" sz="2400" dirty="0" smtClean="0">
                <a:solidFill>
                  <a:srgbClr val="FF0000"/>
                </a:solidFill>
              </a:rPr>
              <a:t> </a:t>
            </a:r>
            <a:r>
              <a:rPr lang="ru-RU" sz="2400" dirty="0" err="1" smtClean="0">
                <a:solidFill>
                  <a:srgbClr val="FF0000"/>
                </a:solidFill>
              </a:rPr>
              <a:t>тәрізді</a:t>
            </a:r>
            <a:r>
              <a:rPr lang="ru-RU" sz="2400" dirty="0" smtClean="0">
                <a:solidFill>
                  <a:srgbClr val="FF0000"/>
                </a:solidFill>
              </a:rPr>
              <a:t>. </a:t>
            </a:r>
            <a:r>
              <a:rPr lang="ru-RU" sz="2400" dirty="0" err="1" smtClean="0">
                <a:solidFill>
                  <a:srgbClr val="FF0000"/>
                </a:solidFill>
              </a:rPr>
              <a:t>Сондықтан халқымыз: "Тоғыз </a:t>
            </a:r>
            <a:r>
              <a:rPr lang="ru-RU" sz="2400" dirty="0" smtClean="0">
                <a:solidFill>
                  <a:srgbClr val="FF0000"/>
                </a:solidFill>
              </a:rPr>
              <a:t>ай, </a:t>
            </a:r>
            <a:r>
              <a:rPr lang="ru-RU" sz="2400" dirty="0" err="1" smtClean="0">
                <a:solidFill>
                  <a:srgbClr val="FF0000"/>
                </a:solidFill>
              </a:rPr>
              <a:t>тоғыз күн </a:t>
            </a:r>
            <a:r>
              <a:rPr lang="ru-RU" sz="2400" dirty="0" smtClean="0">
                <a:solidFill>
                  <a:srgbClr val="FF0000"/>
                </a:solidFill>
              </a:rPr>
              <a:t>бала </a:t>
            </a:r>
            <a:r>
              <a:rPr lang="ru-RU" sz="2400" dirty="0" err="1" smtClean="0">
                <a:solidFill>
                  <a:srgbClr val="FF0000"/>
                </a:solidFill>
              </a:rPr>
              <a:t>көтеру</a:t>
            </a:r>
            <a:r>
              <a:rPr lang="ru-RU" sz="2400" dirty="0" smtClean="0">
                <a:solidFill>
                  <a:srgbClr val="FF0000"/>
                </a:solidFill>
              </a:rPr>
              <a:t>", " </a:t>
            </a:r>
            <a:r>
              <a:rPr lang="ru-RU" sz="2400" dirty="0" err="1" smtClean="0">
                <a:solidFill>
                  <a:srgbClr val="FF0000"/>
                </a:solidFill>
              </a:rPr>
              <a:t>Тоғыз әйелдің толғағы бір</a:t>
            </a:r>
            <a:r>
              <a:rPr lang="ru-RU" sz="2400" dirty="0" smtClean="0">
                <a:solidFill>
                  <a:srgbClr val="FF0000"/>
                </a:solidFill>
              </a:rPr>
              <a:t> </a:t>
            </a:r>
            <a:r>
              <a:rPr lang="ru-RU" sz="2400" dirty="0" err="1" smtClean="0">
                <a:solidFill>
                  <a:srgbClr val="FF0000"/>
                </a:solidFill>
              </a:rPr>
              <a:t>күні келіпті</a:t>
            </a:r>
            <a:r>
              <a:rPr lang="ru-RU" sz="2400" dirty="0" smtClean="0">
                <a:solidFill>
                  <a:srgbClr val="FF0000"/>
                </a:solidFill>
              </a:rPr>
              <a:t>", "</a:t>
            </a:r>
            <a:r>
              <a:rPr lang="ru-RU" sz="2400" dirty="0" err="1" smtClean="0">
                <a:solidFill>
                  <a:srgbClr val="FF0000"/>
                </a:solidFill>
              </a:rPr>
              <a:t>Тоғыз жолдың торабы</a:t>
            </a:r>
            <a:r>
              <a:rPr lang="ru-RU" sz="2400" dirty="0" smtClean="0">
                <a:solidFill>
                  <a:srgbClr val="FF0000"/>
                </a:solidFill>
              </a:rPr>
              <a:t>", "</a:t>
            </a:r>
            <a:r>
              <a:rPr lang="ru-RU" sz="2400" dirty="0" err="1" smtClean="0">
                <a:solidFill>
                  <a:srgbClr val="FF0000"/>
                </a:solidFill>
              </a:rPr>
              <a:t>Тоғыз қабат торқа қию</a:t>
            </a:r>
            <a:r>
              <a:rPr lang="ru-RU" sz="2400" dirty="0" smtClean="0">
                <a:solidFill>
                  <a:srgbClr val="FF0000"/>
                </a:solidFill>
              </a:rPr>
              <a:t>","</a:t>
            </a:r>
            <a:r>
              <a:rPr lang="ru-RU" sz="2400" dirty="0" err="1" smtClean="0">
                <a:solidFill>
                  <a:srgbClr val="FF0000"/>
                </a:solidFill>
              </a:rPr>
              <a:t>бір</a:t>
            </a:r>
            <a:r>
              <a:rPr lang="ru-RU" sz="2400" dirty="0" smtClean="0">
                <a:solidFill>
                  <a:srgbClr val="FF0000"/>
                </a:solidFill>
              </a:rPr>
              <a:t> </a:t>
            </a:r>
            <a:r>
              <a:rPr lang="ru-RU" sz="2400" dirty="0" err="1" smtClean="0">
                <a:solidFill>
                  <a:srgbClr val="FF0000"/>
                </a:solidFill>
              </a:rPr>
              <a:t>тоғыз, екі</a:t>
            </a:r>
            <a:r>
              <a:rPr lang="ru-RU" sz="2400" dirty="0" smtClean="0">
                <a:solidFill>
                  <a:srgbClr val="FF0000"/>
                </a:solidFill>
              </a:rPr>
              <a:t> </a:t>
            </a:r>
            <a:r>
              <a:rPr lang="ru-RU" sz="2400" dirty="0" err="1" smtClean="0">
                <a:solidFill>
                  <a:srgbClr val="FF0000"/>
                </a:solidFill>
              </a:rPr>
              <a:t>тоғыз, үш тоғыз (үйленгендегі ырым</a:t>
            </a:r>
            <a:r>
              <a:rPr lang="ru-RU" sz="2400" dirty="0" smtClean="0">
                <a:solidFill>
                  <a:srgbClr val="FF0000"/>
                </a:solidFill>
              </a:rPr>
              <a:t>) </a:t>
            </a:r>
            <a:r>
              <a:rPr lang="ru-RU" sz="2400" dirty="0" err="1" smtClean="0">
                <a:solidFill>
                  <a:srgbClr val="FF0000"/>
                </a:solidFill>
              </a:rPr>
              <a:t>сөздері тегін</a:t>
            </a:r>
            <a:r>
              <a:rPr lang="ru-RU" sz="2400" dirty="0" smtClean="0">
                <a:solidFill>
                  <a:srgbClr val="FF0000"/>
                </a:solidFill>
              </a:rPr>
              <a:t> </a:t>
            </a:r>
            <a:r>
              <a:rPr lang="ru-RU" sz="2400" dirty="0" err="1" smtClean="0">
                <a:solidFill>
                  <a:srgbClr val="FF0000"/>
                </a:solidFill>
              </a:rPr>
              <a:t>шықпаған </a:t>
            </a:r>
            <a:r>
              <a:rPr lang="ru-RU" sz="2400" dirty="0" smtClean="0">
                <a:solidFill>
                  <a:srgbClr val="FF0000"/>
                </a:solidFill>
              </a:rPr>
              <a:t>болу </a:t>
            </a:r>
            <a:r>
              <a:rPr lang="ru-RU" sz="2400" dirty="0" err="1" smtClean="0">
                <a:solidFill>
                  <a:srgbClr val="FF0000"/>
                </a:solidFill>
              </a:rPr>
              <a:t>керек</a:t>
            </a:r>
            <a:r>
              <a:rPr lang="ru-RU" sz="2400" dirty="0" smtClean="0">
                <a:solidFill>
                  <a:srgbClr val="FF0000"/>
                </a:solidFill>
              </a:rPr>
              <a:t>.</a:t>
            </a:r>
            <a:r>
              <a:rPr lang="ru-RU" dirty="0" smtClean="0"/>
              <a:t/>
            </a:r>
            <a:br>
              <a:rPr lang="ru-RU" dirty="0" smtClean="0"/>
            </a:br>
            <a:endParaRPr lang="ru-RU" dirty="0"/>
          </a:p>
        </p:txBody>
      </p:sp>
      <p:pic>
        <p:nvPicPr>
          <p:cNvPr id="4" name="Picture 10" descr="j0282747"/>
          <p:cNvPicPr>
            <a:picLocks noChangeAspect="1" noChangeArrowheads="1" noCrop="1"/>
          </p:cNvPicPr>
          <p:nvPr/>
        </p:nvPicPr>
        <p:blipFill>
          <a:blip r:embed="rId2" cstate="print"/>
          <a:srcRect/>
          <a:stretch>
            <a:fillRect/>
          </a:stretch>
        </p:blipFill>
        <p:spPr bwMode="auto">
          <a:xfrm>
            <a:off x="7500958" y="5286388"/>
            <a:ext cx="1093788" cy="1211263"/>
          </a:xfrm>
          <a:prstGeom prst="rect">
            <a:avLst/>
          </a:prstGeom>
          <a:noFill/>
          <a:ln w="9525">
            <a:noFill/>
            <a:miter lim="800000"/>
            <a:headEnd/>
            <a:tailEnd/>
          </a:ln>
        </p:spPr>
      </p:pic>
    </p:spTree>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a:t>
            </a:r>
            <a:r>
              <a:rPr lang="kk-KZ" dirty="0" smtClean="0">
                <a:solidFill>
                  <a:srgbClr val="FF0000"/>
                </a:solidFill>
              </a:rPr>
              <a:t>он екі саны</a:t>
            </a:r>
            <a:endParaRPr lang="ru-RU" dirty="0">
              <a:solidFill>
                <a:srgbClr val="FF0000"/>
              </a:solidFill>
            </a:endParaRPr>
          </a:p>
        </p:txBody>
      </p:sp>
      <p:sp>
        <p:nvSpPr>
          <p:cNvPr id="3" name="Прямоугольник 2"/>
          <p:cNvSpPr/>
          <p:nvPr/>
        </p:nvSpPr>
        <p:spPr>
          <a:xfrm>
            <a:off x="500034" y="1214422"/>
            <a:ext cx="7715304" cy="2862322"/>
          </a:xfrm>
          <a:prstGeom prst="rect">
            <a:avLst/>
          </a:prstGeom>
        </p:spPr>
        <p:txBody>
          <a:bodyPr wrap="square">
            <a:spAutoFit/>
          </a:bodyPr>
          <a:lstStyle/>
          <a:p>
            <a:pPr algn="ctr"/>
            <a:r>
              <a:rPr lang="ru-RU" sz="2000" dirty="0" smtClean="0">
                <a:solidFill>
                  <a:srgbClr val="FF0000"/>
                </a:solidFill>
              </a:rPr>
              <a:t>Он </a:t>
            </a:r>
            <a:r>
              <a:rPr lang="ru-RU" sz="2000" dirty="0" err="1" smtClean="0">
                <a:solidFill>
                  <a:srgbClr val="FF0000"/>
                </a:solidFill>
              </a:rPr>
              <a:t>екі</a:t>
            </a:r>
            <a:r>
              <a:rPr lang="ru-RU" sz="2000" dirty="0" smtClean="0">
                <a:solidFill>
                  <a:srgbClr val="FF0000"/>
                </a:solidFill>
              </a:rPr>
              <a:t> саны да - </a:t>
            </a:r>
            <a:r>
              <a:rPr lang="ru-RU" sz="2000" dirty="0" err="1" smtClean="0">
                <a:solidFill>
                  <a:srgbClr val="FF0000"/>
                </a:solidFill>
              </a:rPr>
              <a:t>халқымыздың құрметтейтін </a:t>
            </a:r>
            <a:r>
              <a:rPr lang="ru-RU" sz="2000" dirty="0" smtClean="0">
                <a:solidFill>
                  <a:srgbClr val="FF0000"/>
                </a:solidFill>
              </a:rPr>
              <a:t>саны. </a:t>
            </a:r>
            <a:r>
              <a:rPr lang="ru-RU" sz="2000" dirty="0" err="1" smtClean="0">
                <a:solidFill>
                  <a:srgbClr val="FF0000"/>
                </a:solidFill>
              </a:rPr>
              <a:t>Қазақ күнтізбесі бойынша</a:t>
            </a:r>
            <a:r>
              <a:rPr lang="ru-RU" sz="2000" dirty="0" smtClean="0">
                <a:solidFill>
                  <a:srgbClr val="FF0000"/>
                </a:solidFill>
              </a:rPr>
              <a:t> он </a:t>
            </a:r>
            <a:r>
              <a:rPr lang="ru-RU" sz="2000" dirty="0" err="1" smtClean="0">
                <a:solidFill>
                  <a:srgbClr val="FF0000"/>
                </a:solidFill>
              </a:rPr>
              <a:t>екі</a:t>
            </a:r>
            <a:r>
              <a:rPr lang="ru-RU" sz="2000" dirty="0" smtClean="0">
                <a:solidFill>
                  <a:srgbClr val="FF0000"/>
                </a:solidFill>
              </a:rPr>
              <a:t> </a:t>
            </a:r>
            <a:r>
              <a:rPr lang="ru-RU" sz="2000" dirty="0" err="1" smtClean="0">
                <a:solidFill>
                  <a:srgbClr val="FF0000"/>
                </a:solidFill>
              </a:rPr>
              <a:t>айға арнайы</a:t>
            </a:r>
            <a:r>
              <a:rPr lang="ru-RU" sz="2000" dirty="0" smtClean="0">
                <a:solidFill>
                  <a:srgbClr val="FF0000"/>
                </a:solidFill>
              </a:rPr>
              <a:t> </a:t>
            </a:r>
            <a:r>
              <a:rPr lang="ru-RU" sz="2000" dirty="0" err="1" smtClean="0">
                <a:solidFill>
                  <a:srgbClr val="FF0000"/>
                </a:solidFill>
              </a:rPr>
              <a:t>жәндіктер </a:t>
            </a:r>
            <a:r>
              <a:rPr lang="ru-RU" sz="2000" dirty="0" smtClean="0">
                <a:solidFill>
                  <a:srgbClr val="FF0000"/>
                </a:solidFill>
              </a:rPr>
              <a:t>мен </a:t>
            </a:r>
            <a:r>
              <a:rPr lang="ru-RU" sz="2000" dirty="0" err="1" smtClean="0">
                <a:solidFill>
                  <a:srgbClr val="FF0000"/>
                </a:solidFill>
              </a:rPr>
              <a:t>хайуанаттардың аты</a:t>
            </a:r>
            <a:r>
              <a:rPr lang="ru-RU" sz="2000" dirty="0" smtClean="0">
                <a:solidFill>
                  <a:srgbClr val="FF0000"/>
                </a:solidFill>
              </a:rPr>
              <a:t> </a:t>
            </a:r>
            <a:r>
              <a:rPr lang="ru-RU" sz="2000" dirty="0" err="1" smtClean="0">
                <a:solidFill>
                  <a:srgbClr val="FF0000"/>
                </a:solidFill>
              </a:rPr>
              <a:t>берілген</a:t>
            </a:r>
            <a:r>
              <a:rPr lang="ru-RU" sz="2000" dirty="0" smtClean="0">
                <a:solidFill>
                  <a:srgbClr val="FF0000"/>
                </a:solidFill>
              </a:rPr>
              <a:t>. </a:t>
            </a:r>
            <a:r>
              <a:rPr lang="ru-RU" sz="2000" dirty="0" err="1" smtClean="0">
                <a:solidFill>
                  <a:srgbClr val="FF0000"/>
                </a:solidFill>
              </a:rPr>
              <a:t>Олар</a:t>
            </a:r>
            <a:r>
              <a:rPr lang="ru-RU" sz="2000" dirty="0" smtClean="0">
                <a:solidFill>
                  <a:srgbClr val="FF0000"/>
                </a:solidFill>
              </a:rPr>
              <a:t>: </a:t>
            </a:r>
            <a:r>
              <a:rPr lang="ru-RU" sz="2000" dirty="0" err="1" smtClean="0">
                <a:solidFill>
                  <a:srgbClr val="FF0000"/>
                </a:solidFill>
              </a:rPr>
              <a:t>тышқан, сиыр</a:t>
            </a:r>
            <a:r>
              <a:rPr lang="ru-RU" sz="2000" dirty="0" smtClean="0">
                <a:solidFill>
                  <a:srgbClr val="FF0000"/>
                </a:solidFill>
              </a:rPr>
              <a:t>, </a:t>
            </a:r>
            <a:r>
              <a:rPr lang="ru-RU" sz="2000" dirty="0" err="1" smtClean="0">
                <a:solidFill>
                  <a:srgbClr val="FF0000"/>
                </a:solidFill>
              </a:rPr>
              <a:t>балық, қоян, ұлу, жылан</a:t>
            </a:r>
            <a:r>
              <a:rPr lang="ru-RU" sz="2000" dirty="0" smtClean="0">
                <a:solidFill>
                  <a:srgbClr val="FF0000"/>
                </a:solidFill>
              </a:rPr>
              <a:t>, </a:t>
            </a:r>
            <a:r>
              <a:rPr lang="ru-RU" sz="2000" dirty="0" err="1" smtClean="0">
                <a:solidFill>
                  <a:srgbClr val="FF0000"/>
                </a:solidFill>
              </a:rPr>
              <a:t>жылқы, қой, мешін</a:t>
            </a:r>
            <a:r>
              <a:rPr lang="ru-RU" sz="2000" dirty="0" smtClean="0">
                <a:solidFill>
                  <a:srgbClr val="FF0000"/>
                </a:solidFill>
              </a:rPr>
              <a:t>, </a:t>
            </a:r>
            <a:r>
              <a:rPr lang="ru-RU" sz="2000" dirty="0" err="1" smtClean="0">
                <a:solidFill>
                  <a:srgbClr val="FF0000"/>
                </a:solidFill>
              </a:rPr>
              <a:t>тауық, ит</a:t>
            </a:r>
            <a:r>
              <a:rPr lang="ru-RU" sz="2000" dirty="0" smtClean="0">
                <a:solidFill>
                  <a:srgbClr val="FF0000"/>
                </a:solidFill>
              </a:rPr>
              <a:t>, </a:t>
            </a:r>
            <a:r>
              <a:rPr lang="ru-RU" sz="2000" dirty="0" err="1" smtClean="0">
                <a:solidFill>
                  <a:srgbClr val="FF0000"/>
                </a:solidFill>
              </a:rPr>
              <a:t>доңыз.</a:t>
            </a:r>
            <a:r>
              <a:rPr lang="ru-RU" sz="2000" dirty="0" smtClean="0">
                <a:solidFill>
                  <a:srgbClr val="FF0000"/>
                </a:solidFill>
              </a:rPr>
              <a:t> </a:t>
            </a:r>
            <a:r>
              <a:rPr lang="ru-RU" sz="2000" dirty="0" err="1" smtClean="0">
                <a:solidFill>
                  <a:srgbClr val="FF0000"/>
                </a:solidFill>
              </a:rPr>
              <a:t>Осындағы </a:t>
            </a:r>
            <a:r>
              <a:rPr lang="ru-RU" sz="2000" dirty="0" smtClean="0">
                <a:solidFill>
                  <a:srgbClr val="FF0000"/>
                </a:solidFill>
              </a:rPr>
              <a:t>он </a:t>
            </a:r>
            <a:r>
              <a:rPr lang="ru-RU" sz="2000" dirty="0" err="1" smtClean="0">
                <a:solidFill>
                  <a:srgbClr val="FF0000"/>
                </a:solidFill>
              </a:rPr>
              <a:t>екі</a:t>
            </a:r>
            <a:r>
              <a:rPr lang="ru-RU" sz="2000" dirty="0" smtClean="0">
                <a:solidFill>
                  <a:srgbClr val="FF0000"/>
                </a:solidFill>
              </a:rPr>
              <a:t> </a:t>
            </a:r>
            <a:r>
              <a:rPr lang="ru-RU" sz="2000" dirty="0" err="1" smtClean="0">
                <a:solidFill>
                  <a:srgbClr val="FF0000"/>
                </a:solidFill>
              </a:rPr>
              <a:t>жылды</a:t>
            </a:r>
            <a:r>
              <a:rPr lang="ru-RU" sz="2000" dirty="0" smtClean="0">
                <a:solidFill>
                  <a:srgbClr val="FF0000"/>
                </a:solidFill>
              </a:rPr>
              <a:t> </a:t>
            </a:r>
            <a:r>
              <a:rPr lang="ru-RU" sz="2000" dirty="0" err="1" smtClean="0">
                <a:solidFill>
                  <a:srgbClr val="FF0000"/>
                </a:solidFill>
              </a:rPr>
              <a:t>бір</a:t>
            </a:r>
            <a:r>
              <a:rPr lang="ru-RU" sz="2000" dirty="0" smtClean="0">
                <a:solidFill>
                  <a:srgbClr val="FF0000"/>
                </a:solidFill>
              </a:rPr>
              <a:t> </a:t>
            </a:r>
            <a:r>
              <a:rPr lang="ru-RU" sz="2000" dirty="0" err="1" smtClean="0">
                <a:solidFill>
                  <a:srgbClr val="FF0000"/>
                </a:solidFill>
              </a:rPr>
              <a:t>мүшел</a:t>
            </a:r>
            <a:r>
              <a:rPr lang="ru-RU" sz="2000" dirty="0" smtClean="0">
                <a:solidFill>
                  <a:srgbClr val="FF0000"/>
                </a:solidFill>
              </a:rPr>
              <a:t>, </a:t>
            </a:r>
            <a:r>
              <a:rPr lang="ru-RU" sz="2000" dirty="0" err="1" smtClean="0">
                <a:solidFill>
                  <a:srgbClr val="FF0000"/>
                </a:solidFill>
              </a:rPr>
              <a:t>қауіпті жас</a:t>
            </a:r>
            <a:r>
              <a:rPr lang="ru-RU" sz="2000" dirty="0" smtClean="0">
                <a:solidFill>
                  <a:srgbClr val="FF0000"/>
                </a:solidFill>
              </a:rPr>
              <a:t> </a:t>
            </a:r>
            <a:r>
              <a:rPr lang="ru-RU" sz="2000" dirty="0" err="1" smtClean="0">
                <a:solidFill>
                  <a:srgbClr val="FF0000"/>
                </a:solidFill>
              </a:rPr>
              <a:t>деп</a:t>
            </a:r>
            <a:r>
              <a:rPr lang="ru-RU" sz="2000" dirty="0" smtClean="0">
                <a:solidFill>
                  <a:srgbClr val="FF0000"/>
                </a:solidFill>
              </a:rPr>
              <a:t>, оны </a:t>
            </a:r>
            <a:r>
              <a:rPr lang="ru-RU" sz="2000" dirty="0" err="1" smtClean="0">
                <a:solidFill>
                  <a:srgbClr val="FF0000"/>
                </a:solidFill>
              </a:rPr>
              <a:t>адамдар</a:t>
            </a:r>
            <a:r>
              <a:rPr lang="ru-RU" sz="2000" dirty="0" smtClean="0">
                <a:solidFill>
                  <a:srgbClr val="FF0000"/>
                </a:solidFill>
              </a:rPr>
              <a:t> </a:t>
            </a:r>
            <a:r>
              <a:rPr lang="ru-RU" sz="2000" dirty="0" err="1" smtClean="0">
                <a:solidFill>
                  <a:srgbClr val="FF0000"/>
                </a:solidFill>
              </a:rPr>
              <a:t>атап</a:t>
            </a:r>
            <a:r>
              <a:rPr lang="ru-RU" sz="2000" dirty="0" smtClean="0">
                <a:solidFill>
                  <a:srgbClr val="FF0000"/>
                </a:solidFill>
              </a:rPr>
              <a:t> </a:t>
            </a:r>
            <a:r>
              <a:rPr lang="ru-RU" sz="2000" dirty="0" err="1" smtClean="0">
                <a:solidFill>
                  <a:srgbClr val="FF0000"/>
                </a:solidFill>
              </a:rPr>
              <a:t>өтуі </a:t>
            </a:r>
            <a:r>
              <a:rPr lang="ru-RU" sz="2000" dirty="0" smtClean="0">
                <a:solidFill>
                  <a:srgbClr val="FF0000"/>
                </a:solidFill>
              </a:rPr>
              <a:t>де </a:t>
            </a:r>
            <a:r>
              <a:rPr lang="ru-RU" sz="2000" dirty="0" err="1" smtClean="0">
                <a:solidFill>
                  <a:srgbClr val="FF0000"/>
                </a:solidFill>
              </a:rPr>
              <a:t>тегін</a:t>
            </a:r>
            <a:r>
              <a:rPr lang="ru-RU" sz="2000" dirty="0" smtClean="0">
                <a:solidFill>
                  <a:srgbClr val="FF0000"/>
                </a:solidFill>
              </a:rPr>
              <a:t> </a:t>
            </a:r>
            <a:r>
              <a:rPr lang="ru-RU" sz="2000" dirty="0" err="1" smtClean="0">
                <a:solidFill>
                  <a:srgbClr val="FF0000"/>
                </a:solidFill>
              </a:rPr>
              <a:t>емес</a:t>
            </a:r>
            <a:r>
              <a:rPr lang="ru-RU" sz="2000" dirty="0" smtClean="0">
                <a:solidFill>
                  <a:srgbClr val="FF0000"/>
                </a:solidFill>
              </a:rPr>
              <a:t>. Он </a:t>
            </a:r>
            <a:r>
              <a:rPr lang="ru-RU" sz="2000" dirty="0" err="1" smtClean="0">
                <a:solidFill>
                  <a:srgbClr val="FF0000"/>
                </a:solidFill>
              </a:rPr>
              <a:t>екі</a:t>
            </a:r>
            <a:r>
              <a:rPr lang="ru-RU" sz="2000" dirty="0" smtClean="0">
                <a:solidFill>
                  <a:srgbClr val="FF0000"/>
                </a:solidFill>
              </a:rPr>
              <a:t> </a:t>
            </a:r>
            <a:r>
              <a:rPr lang="ru-RU" sz="2000" dirty="0" err="1" smtClean="0">
                <a:solidFill>
                  <a:srgbClr val="FF0000"/>
                </a:solidFill>
              </a:rPr>
              <a:t>сөзімен байланысты</a:t>
            </a:r>
            <a:r>
              <a:rPr lang="ru-RU" sz="2000" dirty="0" smtClean="0">
                <a:solidFill>
                  <a:srgbClr val="FF0000"/>
                </a:solidFill>
              </a:rPr>
              <a:t> "</a:t>
            </a:r>
            <a:r>
              <a:rPr lang="ru-RU" sz="2000" dirty="0" err="1" smtClean="0">
                <a:solidFill>
                  <a:srgbClr val="FF0000"/>
                </a:solidFill>
              </a:rPr>
              <a:t>он</a:t>
            </a:r>
            <a:r>
              <a:rPr lang="ru-RU" sz="2000" dirty="0" smtClean="0">
                <a:solidFill>
                  <a:srgbClr val="FF0000"/>
                </a:solidFill>
              </a:rPr>
              <a:t> </a:t>
            </a:r>
            <a:r>
              <a:rPr lang="ru-RU" sz="2000" dirty="0" err="1" smtClean="0">
                <a:solidFill>
                  <a:srgbClr val="FF0000"/>
                </a:solidFill>
              </a:rPr>
              <a:t>екі</a:t>
            </a:r>
            <a:r>
              <a:rPr lang="ru-RU" sz="2000" dirty="0" smtClean="0">
                <a:solidFill>
                  <a:srgbClr val="FF0000"/>
                </a:solidFill>
              </a:rPr>
              <a:t> </a:t>
            </a:r>
            <a:r>
              <a:rPr lang="ru-RU" sz="2000" dirty="0" err="1" smtClean="0">
                <a:solidFill>
                  <a:srgbClr val="FF0000"/>
                </a:solidFill>
              </a:rPr>
              <a:t>мүшең сау</a:t>
            </a:r>
            <a:r>
              <a:rPr lang="ru-RU" sz="2000" dirty="0" smtClean="0">
                <a:solidFill>
                  <a:srgbClr val="FF0000"/>
                </a:solidFill>
              </a:rPr>
              <a:t> </a:t>
            </a:r>
            <a:r>
              <a:rPr lang="ru-RU" sz="2000" dirty="0" err="1" smtClean="0">
                <a:solidFill>
                  <a:srgbClr val="FF0000"/>
                </a:solidFill>
              </a:rPr>
              <a:t>болсын</a:t>
            </a:r>
            <a:r>
              <a:rPr lang="ru-RU" sz="2000" dirty="0" smtClean="0">
                <a:solidFill>
                  <a:srgbClr val="FF0000"/>
                </a:solidFill>
              </a:rPr>
              <a:t>", "</a:t>
            </a:r>
            <a:r>
              <a:rPr lang="ru-RU" sz="2000" dirty="0" err="1" smtClean="0">
                <a:solidFill>
                  <a:srgbClr val="FF0000"/>
                </a:solidFill>
              </a:rPr>
              <a:t>он</a:t>
            </a:r>
            <a:r>
              <a:rPr lang="ru-RU" sz="2000" dirty="0" smtClean="0">
                <a:solidFill>
                  <a:srgbClr val="FF0000"/>
                </a:solidFill>
              </a:rPr>
              <a:t> </a:t>
            </a:r>
            <a:r>
              <a:rPr lang="ru-RU" sz="2000" dirty="0" err="1" smtClean="0">
                <a:solidFill>
                  <a:srgbClr val="FF0000"/>
                </a:solidFill>
              </a:rPr>
              <a:t>екіде</a:t>
            </a:r>
            <a:r>
              <a:rPr lang="ru-RU" sz="2000" dirty="0" smtClean="0">
                <a:solidFill>
                  <a:srgbClr val="FF0000"/>
                </a:solidFill>
              </a:rPr>
              <a:t> </a:t>
            </a:r>
            <a:r>
              <a:rPr lang="ru-RU" sz="2000" dirty="0" err="1" smtClean="0">
                <a:solidFill>
                  <a:srgbClr val="FF0000"/>
                </a:solidFill>
              </a:rPr>
              <a:t>бір</a:t>
            </a:r>
            <a:r>
              <a:rPr lang="ru-RU" sz="2000" dirty="0" smtClean="0">
                <a:solidFill>
                  <a:srgbClr val="FF0000"/>
                </a:solidFill>
              </a:rPr>
              <a:t> </a:t>
            </a:r>
            <a:r>
              <a:rPr lang="ru-RU" sz="2000" dirty="0" err="1" smtClean="0">
                <a:solidFill>
                  <a:srgbClr val="FF0000"/>
                </a:solidFill>
              </a:rPr>
              <a:t>нұсқасы жоқ</a:t>
            </a:r>
            <a:r>
              <a:rPr lang="ru-RU" sz="2000" dirty="0" smtClean="0">
                <a:solidFill>
                  <a:srgbClr val="FF0000"/>
                </a:solidFill>
              </a:rPr>
              <a:t>", "</a:t>
            </a:r>
            <a:r>
              <a:rPr lang="ru-RU" sz="2000" dirty="0" err="1" smtClean="0">
                <a:solidFill>
                  <a:srgbClr val="FF0000"/>
                </a:solidFill>
              </a:rPr>
              <a:t>он</a:t>
            </a:r>
            <a:r>
              <a:rPr lang="ru-RU" sz="2000" dirty="0" smtClean="0">
                <a:solidFill>
                  <a:srgbClr val="FF0000"/>
                </a:solidFill>
              </a:rPr>
              <a:t> </a:t>
            </a:r>
            <a:r>
              <a:rPr lang="ru-RU" sz="2000" dirty="0" err="1" smtClean="0">
                <a:solidFill>
                  <a:srgbClr val="FF0000"/>
                </a:solidFill>
              </a:rPr>
              <a:t>екі</a:t>
            </a:r>
            <a:r>
              <a:rPr lang="ru-RU" sz="2000" dirty="0" smtClean="0">
                <a:solidFill>
                  <a:srgbClr val="FF0000"/>
                </a:solidFill>
              </a:rPr>
              <a:t> баулы </a:t>
            </a:r>
            <a:r>
              <a:rPr lang="ru-RU" sz="2000" dirty="0" err="1" smtClean="0">
                <a:solidFill>
                  <a:srgbClr val="FF0000"/>
                </a:solidFill>
              </a:rPr>
              <a:t>өзбек</a:t>
            </a:r>
            <a:r>
              <a:rPr lang="ru-RU" sz="2000" dirty="0" smtClean="0">
                <a:solidFill>
                  <a:srgbClr val="FF0000"/>
                </a:solidFill>
              </a:rPr>
              <a:t>" </a:t>
            </a:r>
            <a:r>
              <a:rPr lang="ru-RU" sz="2000" dirty="0" err="1" smtClean="0">
                <a:solidFill>
                  <a:srgbClr val="FF0000"/>
                </a:solidFill>
              </a:rPr>
              <a:t>деген</a:t>
            </a:r>
            <a:r>
              <a:rPr lang="ru-RU" sz="2000" dirty="0" smtClean="0">
                <a:solidFill>
                  <a:srgbClr val="FF0000"/>
                </a:solidFill>
              </a:rPr>
              <a:t> </a:t>
            </a:r>
            <a:r>
              <a:rPr lang="ru-RU" sz="2000" dirty="0" err="1" smtClean="0">
                <a:solidFill>
                  <a:srgbClr val="FF0000"/>
                </a:solidFill>
              </a:rPr>
              <a:t>сөздер </a:t>
            </a:r>
            <a:r>
              <a:rPr lang="ru-RU" sz="2000" dirty="0" smtClean="0">
                <a:solidFill>
                  <a:srgbClr val="FF0000"/>
                </a:solidFill>
              </a:rPr>
              <a:t>де </a:t>
            </a:r>
            <a:r>
              <a:rPr lang="ru-RU" sz="2000" dirty="0" err="1" smtClean="0">
                <a:solidFill>
                  <a:srgbClr val="FF0000"/>
                </a:solidFill>
              </a:rPr>
              <a:t>айтылады</a:t>
            </a:r>
            <a:r>
              <a:rPr lang="ru-RU" sz="2000" dirty="0" smtClean="0">
                <a:solidFill>
                  <a:srgbClr val="FF0000"/>
                </a:solidFill>
              </a:rPr>
              <a:t>.</a:t>
            </a:r>
            <a:r>
              <a:rPr lang="ru-RU" sz="2000" dirty="0" smtClean="0"/>
              <a:t/>
            </a:r>
            <a:br>
              <a:rPr lang="ru-RU" sz="2000" dirty="0" smtClean="0"/>
            </a:br>
            <a:endParaRPr lang="ru-RU" sz="2000" dirty="0"/>
          </a:p>
        </p:txBody>
      </p:sp>
      <p:pic>
        <p:nvPicPr>
          <p:cNvPr id="4" name="Picture 10" descr="j0282747"/>
          <p:cNvPicPr>
            <a:picLocks noChangeAspect="1" noChangeArrowheads="1" noCrop="1"/>
          </p:cNvPicPr>
          <p:nvPr/>
        </p:nvPicPr>
        <p:blipFill>
          <a:blip r:embed="rId2" cstate="print"/>
          <a:srcRect/>
          <a:stretch>
            <a:fillRect/>
          </a:stretch>
        </p:blipFill>
        <p:spPr bwMode="auto">
          <a:xfrm>
            <a:off x="7500958" y="5286388"/>
            <a:ext cx="1093788" cy="1211263"/>
          </a:xfrm>
          <a:prstGeom prst="rect">
            <a:avLst/>
          </a:prstGeom>
          <a:noFill/>
          <a:ln w="9525">
            <a:noFill/>
            <a:miter lim="800000"/>
            <a:headEnd/>
            <a:tailEnd/>
          </a:ln>
        </p:spPr>
      </p:pic>
    </p:spTree>
  </p:cSld>
  <p:clrMapOvr>
    <a:masterClrMapping/>
  </p:clrMapOvr>
  <p:transition spd="slow">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TotalTime>
  <Words>593</Words>
  <Application>Microsoft Office PowerPoint</Application>
  <PresentationFormat>Экран (4:3)</PresentationFormat>
  <Paragraphs>25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Слайд 1</vt:lpstr>
      <vt:lpstr>  Салт-дәстүр деген не?</vt:lpstr>
      <vt:lpstr>  Қырқынан  шығару </vt:lpstr>
      <vt:lpstr>   Түсау кесер</vt:lpstr>
      <vt:lpstr>         Шілдехана</vt:lpstr>
      <vt:lpstr>   Бесік той</vt:lpstr>
      <vt:lpstr>   Қасиетті сандар         жеті саны</vt:lpstr>
      <vt:lpstr>     Тоғыз саны</vt:lpstr>
      <vt:lpstr>   он екі саны</vt:lpstr>
      <vt:lpstr>   Қырық</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Student</cp:lastModifiedBy>
  <cp:revision>15</cp:revision>
  <dcterms:modified xsi:type="dcterms:W3CDTF">2010-12-02T09:01:10Z</dcterms:modified>
</cp:coreProperties>
</file>